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30" r:id="rId3"/>
    <p:sldId id="334" r:id="rId4"/>
    <p:sldId id="335" r:id="rId5"/>
    <p:sldId id="336" r:id="rId6"/>
    <p:sldId id="337" r:id="rId7"/>
    <p:sldId id="344" r:id="rId8"/>
    <p:sldId id="266" r:id="rId9"/>
    <p:sldId id="333" r:id="rId10"/>
    <p:sldId id="342" r:id="rId11"/>
    <p:sldId id="347" r:id="rId12"/>
    <p:sldId id="345" r:id="rId13"/>
    <p:sldId id="346" r:id="rId14"/>
    <p:sldId id="338" r:id="rId15"/>
    <p:sldId id="348" r:id="rId16"/>
    <p:sldId id="300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1" autoAdjust="0"/>
    <p:restoredTop sz="94695" autoAdjust="0"/>
  </p:normalViewPr>
  <p:slideViewPr>
    <p:cSldViewPr>
      <p:cViewPr varScale="1">
        <p:scale>
          <a:sx n="126" d="100"/>
          <a:sy n="126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54D0B-DCAC-48BA-8548-8A882196A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84F5C-4684-42C9-B7A3-4244A6C19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07A7-A389-4A5B-8C62-7A3EE4228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84F02-93E3-46E5-9041-25E5BC82A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225E-445C-4215-BF7C-71A585F77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0C799-A7BE-486B-82B3-09B9B8F1B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D40A1-493A-46AB-BB32-3050738B1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CF7AE-42AC-42FB-B50C-F76C35AD0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DA33-512A-4967-938E-F911AE9E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15A9-D101-45B6-B119-F15451BF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C28E-6901-4EBB-8B89-439E40693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CFF1356-3A18-463F-8280-354A99B7A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04800" y="228600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effectLst/>
              </a:rPr>
              <a:t>Use of the </a:t>
            </a:r>
            <a:br>
              <a:rPr lang="en-US" sz="4000" b="1" dirty="0" smtClean="0">
                <a:solidFill>
                  <a:srgbClr val="FFFF00"/>
                </a:solidFill>
                <a:effectLst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</a:rPr>
              <a:t>Endangered Species Act</a:t>
            </a:r>
            <a:br>
              <a:rPr lang="en-US" sz="4000" b="1" dirty="0" smtClean="0">
                <a:solidFill>
                  <a:srgbClr val="FFFF00"/>
                </a:solidFill>
                <a:effectLst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</a:rPr>
              <a:t>in Alaska</a:t>
            </a:r>
            <a:endParaRPr lang="en-US" sz="3600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990600" y="5319713"/>
            <a:ext cx="58674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Doug Vincent-Lang, Special Assistant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</a:t>
            </a:r>
            <a:r>
              <a:rPr lang="en-US" sz="2000" b="1" i="1">
                <a:solidFill>
                  <a:srgbClr val="FFFF00"/>
                </a:solidFill>
              </a:rPr>
              <a:t>Alaska Department of Fish &amp; Game</a:t>
            </a:r>
          </a:p>
        </p:txBody>
      </p:sp>
      <p:pic>
        <p:nvPicPr>
          <p:cNvPr id="2052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52400" y="646112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Other Considerations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66FF33"/>
                </a:solidFill>
                <a:effectLst/>
              </a:rPr>
              <a:t>Under the ESA the Services have an obligation to work with the states during all aspects of the ESA process.</a:t>
            </a:r>
          </a:p>
          <a:p>
            <a:pPr eaLnBrk="1" hangingPunct="1"/>
            <a:r>
              <a:rPr lang="en-US" b="1" i="1" dirty="0" smtClean="0">
                <a:solidFill>
                  <a:srgbClr val="66FF33"/>
                </a:solidFill>
                <a:effectLst/>
              </a:rPr>
              <a:t>Unfortunately , this has become a formalized process.</a:t>
            </a:r>
          </a:p>
          <a:p>
            <a:pPr eaLnBrk="1" hangingPunct="1"/>
            <a:r>
              <a:rPr lang="en-US" b="1" i="1" dirty="0" smtClean="0">
                <a:solidFill>
                  <a:srgbClr val="66FF33"/>
                </a:solidFill>
                <a:effectLst/>
              </a:rPr>
              <a:t>We support a more open and transparent process where the state is involved early and often in all ESA processes, as</a:t>
            </a:r>
            <a:br>
              <a:rPr lang="en-US" b="1" i="1" dirty="0" smtClean="0">
                <a:solidFill>
                  <a:srgbClr val="66FF33"/>
                </a:solidFill>
                <a:effectLst/>
              </a:rPr>
            </a:br>
            <a:r>
              <a:rPr lang="en-US" b="1" i="1" dirty="0" smtClean="0">
                <a:solidFill>
                  <a:srgbClr val="66FF33"/>
                </a:solidFill>
                <a:effectLst/>
              </a:rPr>
              <a:t>Congress originally envisioned.  </a:t>
            </a:r>
            <a:endParaRPr lang="en-US" i="1" dirty="0" smtClean="0">
              <a:solidFill>
                <a:srgbClr val="66FF33"/>
              </a:solidFill>
              <a:effectLst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" y="646112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23</a:t>
            </a:r>
            <a:endParaRPr lang="en-US" sz="1000" dirty="0"/>
          </a:p>
        </p:txBody>
      </p:sp>
      <p:pic>
        <p:nvPicPr>
          <p:cNvPr id="25605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10588" cy="10207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STATE APPROACH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295400"/>
            <a:ext cx="8540750" cy="4422775"/>
          </a:xfrm>
        </p:spPr>
        <p:txBody>
          <a:bodyPr/>
          <a:lstStyle/>
          <a:p>
            <a:r>
              <a:rPr lang="en-US" sz="2800" dirty="0" smtClean="0">
                <a:solidFill>
                  <a:srgbClr val="66FF33"/>
                </a:solidFill>
              </a:rPr>
              <a:t>The State supports appropriate use of the ESA to prevent species facing extinction within the near term and to recovery them to remove this risk.</a:t>
            </a:r>
          </a:p>
          <a:p>
            <a:r>
              <a:rPr lang="en-US" sz="2800" dirty="0" smtClean="0">
                <a:solidFill>
                  <a:srgbClr val="66FF33"/>
                </a:solidFill>
              </a:rPr>
              <a:t>We </a:t>
            </a:r>
            <a:r>
              <a:rPr lang="en-US" sz="2800" smtClean="0">
                <a:solidFill>
                  <a:srgbClr val="66FF33"/>
                </a:solidFill>
              </a:rPr>
              <a:t>do </a:t>
            </a:r>
            <a:r>
              <a:rPr lang="en-US" sz="2800" smtClean="0">
                <a:solidFill>
                  <a:srgbClr val="66FF33"/>
                </a:solidFill>
              </a:rPr>
              <a:t>not support </a:t>
            </a:r>
            <a:r>
              <a:rPr lang="en-US" sz="2800" dirty="0" smtClean="0">
                <a:solidFill>
                  <a:srgbClr val="66FF33"/>
                </a:solidFill>
              </a:rPr>
              <a:t>use of the act as a precautionary management tool to protect species facing long-term risks and low near term extinction probabilities.  </a:t>
            </a:r>
          </a:p>
          <a:p>
            <a:r>
              <a:rPr lang="en-US" sz="2800" dirty="0" smtClean="0">
                <a:solidFill>
                  <a:srgbClr val="66FF33"/>
                </a:solidFill>
              </a:rPr>
              <a:t>We also do not support overly broad critical habitat designations. </a:t>
            </a:r>
          </a:p>
          <a:p>
            <a:r>
              <a:rPr lang="en-US" sz="2800" dirty="0" smtClean="0">
                <a:solidFill>
                  <a:srgbClr val="66FF33"/>
                </a:solidFill>
              </a:rPr>
              <a:t>We also feel the full costs of critical habitat designations should be accounted for.  </a:t>
            </a:r>
          </a:p>
          <a:p>
            <a:endParaRPr lang="en-US" sz="2800" dirty="0" smtClean="0">
              <a:solidFill>
                <a:srgbClr val="66FF33"/>
              </a:solidFill>
            </a:endParaRPr>
          </a:p>
          <a:p>
            <a:endParaRPr lang="en-US" dirty="0">
              <a:solidFill>
                <a:srgbClr val="66FF33"/>
              </a:solidFill>
            </a:endParaRPr>
          </a:p>
        </p:txBody>
      </p:sp>
      <p:pic>
        <p:nvPicPr>
          <p:cNvPr id="4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7192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10588" cy="1066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Active State Lawsuits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295400"/>
            <a:ext cx="8540750" cy="3048000"/>
          </a:xfrm>
        </p:spPr>
        <p:txBody>
          <a:bodyPr/>
          <a:lstStyle/>
          <a:p>
            <a:r>
              <a:rPr lang="en-US" dirty="0" smtClean="0">
                <a:solidFill>
                  <a:srgbClr val="66FF33"/>
                </a:solidFill>
              </a:rPr>
              <a:t>Polar bear listing</a:t>
            </a:r>
          </a:p>
          <a:p>
            <a:r>
              <a:rPr lang="en-US" dirty="0" smtClean="0">
                <a:solidFill>
                  <a:srgbClr val="66FF33"/>
                </a:solidFill>
              </a:rPr>
              <a:t>Polar bear critical habitat designation</a:t>
            </a:r>
          </a:p>
          <a:p>
            <a:r>
              <a:rPr lang="en-US" dirty="0" smtClean="0">
                <a:solidFill>
                  <a:srgbClr val="66FF33"/>
                </a:solidFill>
              </a:rPr>
              <a:t>Cook Inlet beluga listing </a:t>
            </a:r>
          </a:p>
          <a:p>
            <a:r>
              <a:rPr lang="en-US" dirty="0" err="1" smtClean="0">
                <a:solidFill>
                  <a:srgbClr val="66FF33"/>
                </a:solidFill>
              </a:rPr>
              <a:t>Steller</a:t>
            </a:r>
            <a:r>
              <a:rPr lang="en-US" dirty="0" smtClean="0">
                <a:solidFill>
                  <a:srgbClr val="66FF33"/>
                </a:solidFill>
              </a:rPr>
              <a:t> sea lion </a:t>
            </a:r>
            <a:r>
              <a:rPr lang="en-US" dirty="0" err="1" smtClean="0">
                <a:solidFill>
                  <a:srgbClr val="66FF33"/>
                </a:solidFill>
              </a:rPr>
              <a:t>BiOp</a:t>
            </a:r>
            <a:endParaRPr lang="en-US" dirty="0" smtClean="0">
              <a:solidFill>
                <a:srgbClr val="66FF33"/>
              </a:solidFill>
            </a:endParaRPr>
          </a:p>
          <a:p>
            <a:r>
              <a:rPr lang="en-US" dirty="0" smtClean="0">
                <a:solidFill>
                  <a:srgbClr val="66FF33"/>
                </a:solidFill>
              </a:rPr>
              <a:t>Ribbon seal listing</a:t>
            </a:r>
          </a:p>
          <a:p>
            <a:pPr marL="0" indent="0">
              <a:buNone/>
            </a:pPr>
            <a:endParaRPr lang="en-US" dirty="0" smtClean="0">
              <a:solidFill>
                <a:srgbClr val="66FF33"/>
              </a:solidFill>
            </a:endParaRPr>
          </a:p>
          <a:p>
            <a:endParaRPr lang="en-US" dirty="0">
              <a:solidFill>
                <a:srgbClr val="66FF33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2412" y="41148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b="1" u="sng" dirty="0" smtClean="0">
                <a:solidFill>
                  <a:srgbClr val="FFFF00"/>
                </a:solidFill>
              </a:rPr>
              <a:t>Notices of Intent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5562600"/>
            <a:ext cx="854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dirty="0" smtClean="0">
                <a:solidFill>
                  <a:srgbClr val="66FF33"/>
                </a:solidFill>
              </a:rPr>
              <a:t>Cook Inlet critical habitat designation </a:t>
            </a:r>
            <a:endParaRPr lang="en-US" dirty="0">
              <a:solidFill>
                <a:srgbClr val="66FF33"/>
              </a:solidFill>
            </a:endParaRPr>
          </a:p>
        </p:txBody>
      </p:sp>
      <p:pic>
        <p:nvPicPr>
          <p:cNvPr id="6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54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1722437"/>
            <a:ext cx="8510588" cy="13255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Other Actions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3505200"/>
            <a:ext cx="8540750" cy="1524000"/>
          </a:xfrm>
        </p:spPr>
        <p:txBody>
          <a:bodyPr/>
          <a:lstStyle/>
          <a:p>
            <a:r>
              <a:rPr lang="en-US" dirty="0" smtClean="0">
                <a:solidFill>
                  <a:srgbClr val="66FF33"/>
                </a:solidFill>
              </a:rPr>
              <a:t>Delisting petition filed for the eastern DPS of </a:t>
            </a:r>
            <a:r>
              <a:rPr lang="en-US" dirty="0" err="1" smtClean="0">
                <a:solidFill>
                  <a:srgbClr val="66FF33"/>
                </a:solidFill>
              </a:rPr>
              <a:t>Steller</a:t>
            </a:r>
            <a:r>
              <a:rPr lang="en-US" dirty="0" smtClean="0">
                <a:solidFill>
                  <a:srgbClr val="66FF33"/>
                </a:solidFill>
              </a:rPr>
              <a:t> sea lion</a:t>
            </a:r>
          </a:p>
        </p:txBody>
      </p:sp>
      <p:pic>
        <p:nvPicPr>
          <p:cNvPr id="4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967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510588" cy="1325563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FFFF00"/>
                </a:solidFill>
                <a:effectLst/>
              </a:rPr>
              <a:t>It is easier to list than delist a species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About 2,000 plants and animals are currently listed as threatened or endangered under ESA</a:t>
            </a:r>
            <a:br>
              <a:rPr lang="en-US" sz="2400" b="1" dirty="0" smtClean="0">
                <a:solidFill>
                  <a:srgbClr val="FFFF00"/>
                </a:solidFill>
                <a:effectLst/>
              </a:rPr>
            </a:br>
            <a:endParaRPr lang="en-US" sz="2400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An additional 500+ species are being considered for listing</a:t>
            </a:r>
            <a:br>
              <a:rPr lang="en-US" sz="2400" b="1" dirty="0" smtClean="0">
                <a:solidFill>
                  <a:srgbClr val="FFFF00"/>
                </a:solidFill>
                <a:effectLst/>
              </a:rPr>
            </a:br>
            <a:endParaRPr lang="en-US" sz="2400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To delist, the agency must determine that: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i="1" dirty="0" smtClean="0">
                <a:solidFill>
                  <a:srgbClr val="66FF33"/>
                </a:solidFill>
                <a:effectLst/>
              </a:rPr>
              <a:t>a species must be no longer in danger of becoming extinct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i="1" dirty="0" smtClean="0">
                <a:solidFill>
                  <a:srgbClr val="66FF33"/>
                </a:solidFill>
                <a:effectLst/>
              </a:rPr>
              <a:t>the threats facing it have been eliminated and are monitored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i="1" dirty="0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Since inception, only 46 species de-listed, of which only 20 have been recovered (~1%)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6461125"/>
            <a:ext cx="3257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24</a:t>
            </a:r>
            <a:endParaRPr lang="en-US" sz="1000" dirty="0"/>
          </a:p>
        </p:txBody>
      </p:sp>
      <p:pic>
        <p:nvPicPr>
          <p:cNvPr id="17413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AA Wolf &amp; Flying Squirrel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33"/>
                </a:solidFill>
              </a:rPr>
              <a:t>90-day findings are the first step</a:t>
            </a:r>
          </a:p>
          <a:p>
            <a:r>
              <a:rPr lang="en-US" dirty="0" smtClean="0">
                <a:solidFill>
                  <a:srgbClr val="66FF33"/>
                </a:solidFill>
              </a:rPr>
              <a:t>12-month status reviews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Not scheduled to begin until 2017 at the earliest</a:t>
            </a:r>
          </a:p>
          <a:p>
            <a:r>
              <a:rPr lang="en-US" dirty="0" smtClean="0">
                <a:solidFill>
                  <a:srgbClr val="66FF33"/>
                </a:solidFill>
              </a:rPr>
              <a:t>Time to conduct sound science to inform these status reviews</a:t>
            </a:r>
            <a:endParaRPr lang="en-US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0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560638"/>
            <a:ext cx="8510588" cy="1325562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FF00"/>
                </a:solidFill>
                <a:effectLst/>
              </a:rPr>
              <a:t>Thank you.</a:t>
            </a:r>
            <a:br>
              <a:rPr lang="en-US" sz="4000" b="1" smtClean="0">
                <a:solidFill>
                  <a:srgbClr val="FFFF00"/>
                </a:solidFill>
                <a:effectLst/>
              </a:rPr>
            </a:br>
            <a:r>
              <a:rPr lang="en-US" sz="4000" b="1" smtClean="0">
                <a:solidFill>
                  <a:srgbClr val="FFFF00"/>
                </a:solidFill>
                <a:effectLst/>
              </a:rPr>
              <a:t/>
            </a:r>
            <a:br>
              <a:rPr lang="en-US" sz="4000" b="1" smtClean="0">
                <a:solidFill>
                  <a:srgbClr val="FFFF00"/>
                </a:solidFill>
                <a:effectLst/>
              </a:rPr>
            </a:br>
            <a:r>
              <a:rPr lang="en-US" sz="4000" b="1" smtClean="0">
                <a:solidFill>
                  <a:srgbClr val="FFFF00"/>
                </a:solidFill>
                <a:effectLst/>
              </a:rPr>
              <a:t>Questions?</a:t>
            </a:r>
          </a:p>
        </p:txBody>
      </p:sp>
      <p:pic>
        <p:nvPicPr>
          <p:cNvPr id="28675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52400" y="646112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26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THE FEDERAL ESA PROCESS</a:t>
            </a:r>
          </a:p>
        </p:txBody>
      </p:sp>
      <p:sp>
        <p:nvSpPr>
          <p:cNvPr id="101382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0"/>
            <a:ext cx="85407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Public petition or agency initiation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90-Day finding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12-Month status review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Proposed decision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Final decision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Designation of critical habitat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Establishment of recovery team and development of recovery objectives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Uplisting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downlisting</a:t>
            </a:r>
            <a:r>
              <a:rPr lang="en-US" sz="2800" dirty="0" smtClean="0">
                <a:solidFill>
                  <a:srgbClr val="FFFF00"/>
                </a:solidFill>
              </a:rPr>
              <a:t>, or delisting.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3076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52400" y="646112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514600"/>
            <a:ext cx="8510588" cy="1325563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FF00"/>
                </a:solidFill>
                <a:effectLst/>
              </a:rPr>
              <a:t>Current Status of Listings</a:t>
            </a:r>
            <a:br>
              <a:rPr lang="en-US" sz="4000" b="1" smtClean="0">
                <a:solidFill>
                  <a:srgbClr val="FFFF00"/>
                </a:solidFill>
                <a:effectLst/>
              </a:rPr>
            </a:br>
            <a:r>
              <a:rPr lang="en-US" sz="4000" b="1" smtClean="0">
                <a:solidFill>
                  <a:srgbClr val="FFFF00"/>
                </a:solidFill>
                <a:effectLst/>
              </a:rPr>
              <a:t>in Alaska</a:t>
            </a:r>
          </a:p>
        </p:txBody>
      </p:sp>
      <p:pic>
        <p:nvPicPr>
          <p:cNvPr id="18435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" y="6461125"/>
            <a:ext cx="255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FF00"/>
                </a:solidFill>
                <a:effectLst/>
              </a:rPr>
              <a:t>Federally Listed</a:t>
            </a:r>
            <a:r>
              <a:rPr lang="en-US" sz="4000" b="1" u="sng" smtClean="0">
                <a:solidFill>
                  <a:srgbClr val="FFFF00"/>
                </a:solidFill>
                <a:effectLst/>
              </a:rPr>
              <a:t> </a:t>
            </a:r>
            <a:br>
              <a:rPr lang="en-US" sz="4000" b="1" u="sng" smtClean="0">
                <a:solidFill>
                  <a:srgbClr val="FFFF00"/>
                </a:solidFill>
                <a:effectLst/>
              </a:rPr>
            </a:br>
            <a:r>
              <a:rPr lang="en-US" sz="4000" b="1" u="sng" smtClean="0">
                <a:solidFill>
                  <a:srgbClr val="FFFF00"/>
                </a:solidFill>
                <a:effectLst/>
              </a:rPr>
              <a:t>Endangered Species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1676400"/>
            <a:ext cx="7623175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Short-tailed albatross - USFWS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Eskimo curlew – USFWS (likely extinct)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Aleutian shield fern - USFWS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err="1" smtClean="0">
                <a:solidFill>
                  <a:srgbClr val="FFFF00"/>
                </a:solidFill>
                <a:effectLst/>
              </a:rPr>
              <a:t>Steller</a:t>
            </a:r>
            <a:r>
              <a:rPr lang="en-US" sz="2600" b="1" dirty="0" smtClean="0">
                <a:solidFill>
                  <a:srgbClr val="FFFF00"/>
                </a:solidFill>
                <a:effectLst/>
              </a:rPr>
              <a:t> sea lion (western DPS) - NMFS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Bowhead whale - NMFS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Fin whale – NMFS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Beluga whale (Cook Inlet DPS) - NMFS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Humpback whale - NMFS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Other rare species: North Pacific right whale, Blue whale, </a:t>
            </a:r>
            <a:r>
              <a:rPr lang="en-US" sz="2600" b="1" dirty="0" err="1" smtClean="0">
                <a:solidFill>
                  <a:srgbClr val="FFFF00"/>
                </a:solidFill>
                <a:effectLst/>
              </a:rPr>
              <a:t>Sei</a:t>
            </a:r>
            <a:r>
              <a:rPr lang="en-US" sz="2600" b="1" dirty="0" smtClean="0">
                <a:solidFill>
                  <a:srgbClr val="FFFF00"/>
                </a:solidFill>
                <a:effectLst/>
              </a:rPr>
              <a:t> whale, and the </a:t>
            </a:r>
            <a:br>
              <a:rPr lang="en-US" sz="2600" b="1" dirty="0" smtClean="0">
                <a:solidFill>
                  <a:srgbClr val="FFFF00"/>
                </a:solidFill>
                <a:effectLst/>
              </a:rPr>
            </a:br>
            <a:r>
              <a:rPr lang="en-US" sz="2600" b="1" dirty="0" smtClean="0">
                <a:solidFill>
                  <a:srgbClr val="FFFF00"/>
                </a:solidFill>
                <a:effectLst/>
              </a:rPr>
              <a:t>Leatherback turtle - NMFS</a:t>
            </a:r>
          </a:p>
        </p:txBody>
      </p:sp>
      <p:pic>
        <p:nvPicPr>
          <p:cNvPr id="19460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6388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2400" y="6461125"/>
            <a:ext cx="255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4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31838"/>
            <a:ext cx="8510588" cy="1325562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FFFF00"/>
                </a:solidFill>
                <a:effectLst/>
              </a:rPr>
              <a:t>Federally Listed</a:t>
            </a:r>
            <a:br>
              <a:rPr lang="en-US" sz="4000" b="1" u="sng" smtClean="0">
                <a:solidFill>
                  <a:srgbClr val="FFFF00"/>
                </a:solidFill>
                <a:effectLst/>
              </a:rPr>
            </a:br>
            <a:r>
              <a:rPr lang="en-US" sz="4000" b="1" u="sng" smtClean="0">
                <a:solidFill>
                  <a:srgbClr val="FFFF00"/>
                </a:solidFill>
                <a:effectLst/>
              </a:rPr>
              <a:t>Threatened Species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1225" y="2587625"/>
            <a:ext cx="8004175" cy="2670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Spectacled eider - USFWS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/>
              </a:rPr>
              <a:t>Steller's</a:t>
            </a:r>
            <a:r>
              <a:rPr lang="en-US" sz="2400" b="1" dirty="0" smtClean="0">
                <a:solidFill>
                  <a:srgbClr val="FFFF00"/>
                </a:solidFill>
                <a:effectLst/>
              </a:rPr>
              <a:t> eider (AK breeding DPS) – USFWS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Polar bear - USFWS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Northern sea otter, southwest Alaska DPS - USFWS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/>
              </a:rPr>
              <a:t>Steller</a:t>
            </a:r>
            <a:r>
              <a:rPr lang="en-US" sz="2400" b="1" dirty="0" smtClean="0">
                <a:solidFill>
                  <a:srgbClr val="FFFF00"/>
                </a:solidFill>
                <a:effectLst/>
              </a:rPr>
              <a:t> sea lion, eastern DPS - NMFS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20484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52400" y="6461125"/>
            <a:ext cx="255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5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9999" y="960438"/>
            <a:ext cx="8510588" cy="13255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  <a:effectLst/>
              </a:rPr>
              <a:t>Species currently under</a:t>
            </a:r>
            <a:r>
              <a:rPr lang="en-US" sz="4000" b="1" u="sng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4000" b="1" u="sng" dirty="0" smtClean="0">
                <a:solidFill>
                  <a:srgbClr val="FFFF00"/>
                </a:solidFill>
                <a:effectLst/>
              </a:rPr>
            </a:br>
            <a:r>
              <a:rPr lang="en-US" sz="4000" b="1" u="sng" dirty="0" smtClean="0">
                <a:solidFill>
                  <a:srgbClr val="FFFF00"/>
                </a:solidFill>
                <a:effectLst/>
              </a:rPr>
              <a:t>federal consideration for listing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514600"/>
            <a:ext cx="8077200" cy="3962400"/>
          </a:xfrm>
        </p:spPr>
        <p:txBody>
          <a:bodyPr/>
          <a:lstStyle/>
          <a:p>
            <a:pPr eaLnBrk="1" hangingPunct="1">
              <a:buNone/>
            </a:pPr>
            <a:r>
              <a:rPr lang="en-US" sz="2600" b="1" dirty="0" err="1">
                <a:solidFill>
                  <a:srgbClr val="FFFF00"/>
                </a:solidFill>
                <a:effectLst/>
              </a:rPr>
              <a:t>Kittlitz’s</a:t>
            </a:r>
            <a:r>
              <a:rPr lang="en-US" sz="26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effectLst/>
              </a:rPr>
              <a:t>murrelet</a:t>
            </a:r>
            <a:r>
              <a:rPr lang="en-US" sz="2600" b="1" dirty="0">
                <a:solidFill>
                  <a:srgbClr val="FFFF00"/>
                </a:solidFill>
                <a:effectLst/>
              </a:rPr>
              <a:t> – USFWS (candidate</a:t>
            </a:r>
            <a:r>
              <a:rPr lang="en-US" sz="2600" b="1" dirty="0" smtClean="0">
                <a:solidFill>
                  <a:srgbClr val="FFFF00"/>
                </a:solidFill>
                <a:effectLst/>
              </a:rPr>
              <a:t>)</a:t>
            </a:r>
          </a:p>
          <a:p>
            <a:pPr eaLnBrk="1" hangingPunct="1">
              <a:buNone/>
            </a:pPr>
            <a:r>
              <a:rPr lang="en-US" sz="2600" b="1" dirty="0">
                <a:solidFill>
                  <a:srgbClr val="FFFF00"/>
                </a:solidFill>
                <a:effectLst/>
              </a:rPr>
              <a:t>Yellow-billed loon – USFWS (candidate)</a:t>
            </a:r>
          </a:p>
          <a:p>
            <a:pPr eaLnBrk="1" hangingPunct="1"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Pacific walrus – USFWS (candidate)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Ice seals (2 species) – NMFS (proposed)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SE Alaska herring – NMFS (candidate)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Alexander Archipelago Wolf – USFWS (proposed)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Flying Squirrel – USFWS (proposed)</a:t>
            </a:r>
          </a:p>
          <a:p>
            <a:pPr eaLnBrk="1" hangingPunct="1"/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21508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" y="6461125"/>
            <a:ext cx="255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6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36638"/>
            <a:ext cx="8510588" cy="13255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  <a:effectLst/>
              </a:rPr>
              <a:t>State listed species under </a:t>
            </a:r>
            <a:br>
              <a:rPr lang="en-US" sz="4000" b="1" dirty="0" smtClean="0">
                <a:solidFill>
                  <a:srgbClr val="FFFF00"/>
                </a:solidFill>
                <a:effectLst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</a:rPr>
              <a:t>AS 16.20.190</a:t>
            </a:r>
            <a:endParaRPr lang="en-US" sz="4000" b="1" u="sng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219200" y="2743200"/>
            <a:ext cx="6705600" cy="350837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Eskimo curlew</a:t>
            </a:r>
          </a:p>
          <a:p>
            <a:pPr algn="ctr" eaLnBrk="1" hangingPunct="1"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Short-tailed albatross</a:t>
            </a:r>
          </a:p>
          <a:p>
            <a:pPr algn="ctr" eaLnBrk="1" hangingPunct="1"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Humpback whale</a:t>
            </a:r>
          </a:p>
          <a:p>
            <a:pPr algn="ctr" eaLnBrk="1" hangingPunct="1"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Right whale</a:t>
            </a:r>
          </a:p>
          <a:p>
            <a:pPr algn="ctr" eaLnBrk="1" hangingPunct="1">
              <a:buNone/>
            </a:pPr>
            <a:r>
              <a:rPr lang="en-US" sz="2600" b="1" dirty="0" smtClean="0">
                <a:solidFill>
                  <a:srgbClr val="FFFF00"/>
                </a:solidFill>
                <a:effectLst/>
              </a:rPr>
              <a:t>Blue whale</a:t>
            </a:r>
          </a:p>
          <a:p>
            <a:pPr algn="ctr" eaLnBrk="1" hangingPunct="1"/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21508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" y="6461125"/>
            <a:ext cx="255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6</a:t>
            </a:r>
            <a:endParaRPr lang="en-US" sz="10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90600" y="2514600"/>
            <a:ext cx="70104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rgbClr val="FFFF00"/>
                </a:solidFill>
                <a:effectLst/>
              </a:rPr>
              <a:t>WHAT HAPPENS AFTER LISTING?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14400"/>
            <a:ext cx="8540750" cy="3279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Section 9</a:t>
            </a:r>
            <a:r>
              <a:rPr lang="en-US" sz="2400" b="1" dirty="0" smtClean="0">
                <a:solidFill>
                  <a:srgbClr val="FFFF00"/>
                </a:solidFill>
                <a:effectLst/>
              </a:rPr>
              <a:t>: Prohibits the “take” of a listed species.  Under Section 3 take includes “harass, harm, pursue, hunt, shoot, wound, kill, trap, capture or collect or attempt to engage in any such conduct”.</a:t>
            </a:r>
            <a:br>
              <a:rPr lang="en-US" sz="2400" b="1" dirty="0" smtClean="0">
                <a:solidFill>
                  <a:srgbClr val="FFFF00"/>
                </a:solidFill>
                <a:effectLst/>
              </a:rPr>
            </a:br>
            <a:endParaRPr lang="en-US" sz="1600" b="1" u="sng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Section 7</a:t>
            </a:r>
            <a:r>
              <a:rPr lang="en-US" sz="2400" b="1" dirty="0" smtClean="0">
                <a:solidFill>
                  <a:srgbClr val="FFFF00"/>
                </a:solidFill>
                <a:effectLst/>
              </a:rPr>
              <a:t>: For projects that have a federal “nexus”, federal agencies need to consult with NMFS or USFWS on any project that may affect a listed species or its critical habitat.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66FF33"/>
                </a:solidFill>
                <a:effectLst/>
              </a:rPr>
              <a:t>Biological assessment (“likelihood to effect” decision)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66FF33"/>
                </a:solidFill>
                <a:effectLst/>
              </a:rPr>
              <a:t>BiOp</a:t>
            </a:r>
            <a:r>
              <a:rPr lang="en-US" sz="2000" b="1" dirty="0" smtClean="0">
                <a:solidFill>
                  <a:srgbClr val="66FF33"/>
                </a:solidFill>
                <a:effectLst/>
              </a:rPr>
              <a:t> (with “JAM” finding and resultant incidental take statement and minimization measures).</a:t>
            </a:r>
            <a:r>
              <a:rPr lang="en-US" b="1" dirty="0" smtClean="0">
                <a:solidFill>
                  <a:srgbClr val="66FF33"/>
                </a:solidFill>
                <a:effectLst/>
              </a:rPr>
              <a:t> 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solidFill>
                <a:srgbClr val="66FF33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Section 10</a:t>
            </a:r>
            <a:r>
              <a:rPr lang="en-US" sz="2400" b="1" dirty="0" smtClean="0">
                <a:solidFill>
                  <a:srgbClr val="FFFF00"/>
                </a:solidFill>
                <a:effectLst/>
              </a:rPr>
              <a:t>: For projects that have “incidental take” but no federal nexus.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66FF33"/>
                </a:solidFill>
                <a:effectLst/>
              </a:rPr>
              <a:t>Habitat Conservation Plans (HCP) to minimize and </a:t>
            </a:r>
            <a:br>
              <a:rPr lang="en-US" sz="2000" b="1" dirty="0" smtClean="0">
                <a:solidFill>
                  <a:srgbClr val="66FF33"/>
                </a:solidFill>
                <a:effectLst/>
              </a:rPr>
            </a:br>
            <a:r>
              <a:rPr lang="en-US" sz="2000" b="1" dirty="0" smtClean="0">
                <a:solidFill>
                  <a:srgbClr val="66FF33"/>
                </a:solidFill>
                <a:effectLst/>
              </a:rPr>
              <a:t>mitigate impact of incidental take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66FF33"/>
                </a:solidFill>
                <a:effectLst/>
              </a:rPr>
              <a:t>Incidental take permits w/ approved HCP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22532" name="Picture 4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6388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2400" y="646112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20</a:t>
            </a:r>
            <a:endParaRPr lang="en-US" sz="10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8625" y="6248400"/>
            <a:ext cx="734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3300"/>
                </a:solidFill>
              </a:rPr>
              <a:t>These are applicable throughout a species’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Legal Considerations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4422775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66FF33"/>
                </a:solidFill>
                <a:effectLst/>
              </a:rPr>
              <a:t>All agency decisions are subject to       citizen litigation, from listing decisions to critical habitat designations, to JAM authorizations.</a:t>
            </a:r>
          </a:p>
          <a:p>
            <a:pPr eaLnBrk="1" hangingPunct="1"/>
            <a:r>
              <a:rPr lang="en-US" b="1" i="1" dirty="0" smtClean="0">
                <a:solidFill>
                  <a:srgbClr val="66FF33"/>
                </a:solidFill>
                <a:effectLst/>
              </a:rPr>
              <a:t>This has the proven potential to slow resource development projects, and place decisions in the hands of judges. </a:t>
            </a:r>
          </a:p>
          <a:p>
            <a:pPr eaLnBrk="1" hangingPunct="1"/>
            <a:r>
              <a:rPr lang="en-US" b="1" i="1" dirty="0" smtClean="0">
                <a:solidFill>
                  <a:srgbClr val="66FF33"/>
                </a:solidFill>
                <a:effectLst/>
              </a:rPr>
              <a:t>Federal agencies have broad discretion. </a:t>
            </a:r>
            <a:endParaRPr lang="en-US" i="1" dirty="0" smtClean="0">
              <a:solidFill>
                <a:srgbClr val="66FF33"/>
              </a:solidFill>
              <a:effectLst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" y="646112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23</a:t>
            </a:r>
            <a:endParaRPr lang="en-US" sz="1000" dirty="0"/>
          </a:p>
        </p:txBody>
      </p:sp>
      <p:pic>
        <p:nvPicPr>
          <p:cNvPr id="25605" name="Picture 5" descr="adfglogo_no copyright no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6877</TotalTime>
  <Words>588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Clouds</vt:lpstr>
      <vt:lpstr>Use of the  Endangered Species Act in Alaska</vt:lpstr>
      <vt:lpstr>THE FEDERAL ESA PROCESS</vt:lpstr>
      <vt:lpstr>Current Status of Listings in Alaska</vt:lpstr>
      <vt:lpstr>Federally Listed  Endangered Species</vt:lpstr>
      <vt:lpstr>Federally Listed Threatened Species</vt:lpstr>
      <vt:lpstr>Species currently under federal consideration for listing</vt:lpstr>
      <vt:lpstr>State listed species under  AS 16.20.190</vt:lpstr>
      <vt:lpstr>WHAT HAPPENS AFTER LISTING?</vt:lpstr>
      <vt:lpstr>Legal Considerations</vt:lpstr>
      <vt:lpstr>Other Considerations</vt:lpstr>
      <vt:lpstr>STATE APPROACH</vt:lpstr>
      <vt:lpstr>Active State Lawsuits</vt:lpstr>
      <vt:lpstr>Other Actions</vt:lpstr>
      <vt:lpstr>It is easier to list than delist a species</vt:lpstr>
      <vt:lpstr>AA Wolf &amp; Flying Squirrel</vt:lpstr>
      <vt:lpstr>Thank you.  Questions?</vt:lpstr>
    </vt:vector>
  </TitlesOfParts>
  <Company>ADF&amp;G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Endangered Species in Alaska</dc:title>
  <dc:creator>kptaylor</dc:creator>
  <cp:lastModifiedBy>Vincent-Lang, Douglas S (DFG)</cp:lastModifiedBy>
  <cp:revision>86</cp:revision>
  <dcterms:created xsi:type="dcterms:W3CDTF">2007-10-31T23:52:16Z</dcterms:created>
  <dcterms:modified xsi:type="dcterms:W3CDTF">2011-12-05T22:01:32Z</dcterms:modified>
</cp:coreProperties>
</file>