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6" r:id="rId3"/>
    <p:sldId id="271" r:id="rId4"/>
    <p:sldId id="275" r:id="rId5"/>
    <p:sldId id="272" r:id="rId6"/>
    <p:sldId id="277" r:id="rId7"/>
    <p:sldId id="260" r:id="rId8"/>
    <p:sldId id="258" r:id="rId9"/>
    <p:sldId id="280" r:id="rId10"/>
    <p:sldId id="281" r:id="rId11"/>
    <p:sldId id="282" r:id="rId12"/>
    <p:sldId id="265" r:id="rId13"/>
    <p:sldId id="283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94634" autoAdjust="0"/>
  </p:normalViewPr>
  <p:slideViewPr>
    <p:cSldViewPr>
      <p:cViewPr>
        <p:scale>
          <a:sx n="100" d="100"/>
          <a:sy n="100" d="100"/>
        </p:scale>
        <p:origin x="-39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11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36B8BF-44E4-4ED3-99E3-D72E93C72C90}" type="doc">
      <dgm:prSet loTypeId="urn:microsoft.com/office/officeart/2005/8/layout/cycle4" loCatId="cycle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F5FAC215-5603-4841-B958-7D83BEDCF2B3}">
      <dgm:prSet phldrT="[Text]"/>
      <dgm:spPr/>
      <dgm:t>
        <a:bodyPr/>
        <a:lstStyle/>
        <a:p>
          <a:pPr algn="ctr"/>
          <a:r>
            <a:rPr lang="en-US" dirty="0" smtClean="0"/>
            <a:t>Control &amp; Management</a:t>
          </a:r>
          <a:endParaRPr lang="en-US" dirty="0"/>
        </a:p>
      </dgm:t>
    </dgm:pt>
    <dgm:pt modelId="{A0842B32-203D-4DD0-9E52-2A252879C815}" type="parTrans" cxnId="{E0D36404-98E2-48AE-8263-B9B4DD65B3B4}">
      <dgm:prSet/>
      <dgm:spPr/>
      <dgm:t>
        <a:bodyPr/>
        <a:lstStyle/>
        <a:p>
          <a:pPr algn="ctr"/>
          <a:endParaRPr lang="en-US"/>
        </a:p>
      </dgm:t>
    </dgm:pt>
    <dgm:pt modelId="{A964C814-1A0A-403B-8BBA-34CF927E112B}" type="sibTrans" cxnId="{E0D36404-98E2-48AE-8263-B9B4DD65B3B4}">
      <dgm:prSet/>
      <dgm:spPr/>
      <dgm:t>
        <a:bodyPr/>
        <a:lstStyle/>
        <a:p>
          <a:pPr algn="ctr"/>
          <a:endParaRPr lang="en-US"/>
        </a:p>
      </dgm:t>
    </dgm:pt>
    <dgm:pt modelId="{E57EAD5F-5C3A-48A7-99D4-B8C05A2B9A84}">
      <dgm:prSet phldrT="[Text]" custT="1"/>
      <dgm:spPr/>
      <dgm:t>
        <a:bodyPr/>
        <a:lstStyle/>
        <a:p>
          <a:pPr algn="l"/>
          <a:r>
            <a:rPr lang="en-US" sz="1600" dirty="0" smtClean="0"/>
            <a:t>Canada Thistle Containment, </a:t>
          </a:r>
          <a:r>
            <a:rPr lang="en-US" sz="1600" dirty="0" err="1" smtClean="0"/>
            <a:t>Anch</a:t>
          </a:r>
          <a:r>
            <a:rPr lang="en-US" sz="1600" dirty="0" smtClean="0"/>
            <a:t>.</a:t>
          </a:r>
          <a:endParaRPr lang="en-US" sz="1600" dirty="0"/>
        </a:p>
      </dgm:t>
    </dgm:pt>
    <dgm:pt modelId="{AF2C16CF-B88C-4467-8BAC-B138ACEBD52E}" type="parTrans" cxnId="{038A1011-3A80-4C4F-912D-94DB95852062}">
      <dgm:prSet/>
      <dgm:spPr/>
      <dgm:t>
        <a:bodyPr/>
        <a:lstStyle/>
        <a:p>
          <a:pPr algn="ctr"/>
          <a:endParaRPr lang="en-US"/>
        </a:p>
      </dgm:t>
    </dgm:pt>
    <dgm:pt modelId="{59E54A79-BA1F-4144-A656-2FB4F9FE307B}" type="sibTrans" cxnId="{038A1011-3A80-4C4F-912D-94DB95852062}">
      <dgm:prSet/>
      <dgm:spPr/>
      <dgm:t>
        <a:bodyPr/>
        <a:lstStyle/>
        <a:p>
          <a:pPr algn="ctr"/>
          <a:endParaRPr lang="en-US"/>
        </a:p>
      </dgm:t>
    </dgm:pt>
    <dgm:pt modelId="{FB762E19-9432-4148-94FB-5085CEBA9420}">
      <dgm:prSet phldrT="[Text]"/>
      <dgm:spPr/>
      <dgm:t>
        <a:bodyPr/>
        <a:lstStyle/>
        <a:p>
          <a:pPr algn="ctr"/>
          <a:r>
            <a:rPr lang="en-US" dirty="0" smtClean="0"/>
            <a:t>Outreach &amp; Education</a:t>
          </a:r>
          <a:endParaRPr lang="en-US" dirty="0"/>
        </a:p>
      </dgm:t>
    </dgm:pt>
    <dgm:pt modelId="{A301AB63-7B08-47E9-B4EE-F8CE089FCE05}" type="parTrans" cxnId="{996A382A-CD1F-47F6-B38F-FCD1C78E3F75}">
      <dgm:prSet/>
      <dgm:spPr/>
      <dgm:t>
        <a:bodyPr/>
        <a:lstStyle/>
        <a:p>
          <a:pPr algn="ctr"/>
          <a:endParaRPr lang="en-US"/>
        </a:p>
      </dgm:t>
    </dgm:pt>
    <dgm:pt modelId="{BE60528E-4131-4538-98A7-162E5717666D}" type="sibTrans" cxnId="{996A382A-CD1F-47F6-B38F-FCD1C78E3F75}">
      <dgm:prSet/>
      <dgm:spPr/>
      <dgm:t>
        <a:bodyPr/>
        <a:lstStyle/>
        <a:p>
          <a:pPr algn="ctr"/>
          <a:endParaRPr lang="en-US"/>
        </a:p>
      </dgm:t>
    </dgm:pt>
    <dgm:pt modelId="{B2F5F453-04C3-4333-8132-8C92B337C4B0}">
      <dgm:prSet phldrT="[Text]" custT="1"/>
      <dgm:spPr/>
      <dgm:t>
        <a:bodyPr/>
        <a:lstStyle/>
        <a:p>
          <a:pPr algn="ctr"/>
          <a:r>
            <a:rPr lang="en-US" sz="1600" dirty="0" smtClean="0"/>
            <a:t>Horticulture Industry Coordination</a:t>
          </a:r>
          <a:endParaRPr lang="en-US" sz="1600" dirty="0"/>
        </a:p>
      </dgm:t>
    </dgm:pt>
    <dgm:pt modelId="{70939323-84FF-41A4-9716-A5ED2E891ABA}" type="parTrans" cxnId="{E161CBD7-698A-46E0-8E4B-9E34E5A7D589}">
      <dgm:prSet/>
      <dgm:spPr/>
      <dgm:t>
        <a:bodyPr/>
        <a:lstStyle/>
        <a:p>
          <a:pPr algn="ctr"/>
          <a:endParaRPr lang="en-US"/>
        </a:p>
      </dgm:t>
    </dgm:pt>
    <dgm:pt modelId="{B70BE26F-4E3D-4235-80F2-9F1C3D8F26B6}" type="sibTrans" cxnId="{E161CBD7-698A-46E0-8E4B-9E34E5A7D589}">
      <dgm:prSet/>
      <dgm:spPr/>
      <dgm:t>
        <a:bodyPr/>
        <a:lstStyle/>
        <a:p>
          <a:pPr algn="ctr"/>
          <a:endParaRPr lang="en-US"/>
        </a:p>
      </dgm:t>
    </dgm:pt>
    <dgm:pt modelId="{F5D980CB-6AA2-4708-8B9F-0B155B12A6F9}">
      <dgm:prSet phldrT="[Text]"/>
      <dgm:spPr/>
      <dgm:t>
        <a:bodyPr/>
        <a:lstStyle/>
        <a:p>
          <a:pPr algn="ctr"/>
          <a:r>
            <a:rPr lang="en-US" dirty="0" smtClean="0"/>
            <a:t>Inventory &amp; Monitoring</a:t>
          </a:r>
          <a:endParaRPr lang="en-US" dirty="0"/>
        </a:p>
      </dgm:t>
    </dgm:pt>
    <dgm:pt modelId="{CD6B3D66-A276-4315-ABC6-75A2F49DE187}" type="parTrans" cxnId="{557CF03D-01B4-49BB-90BD-D7617B0BE265}">
      <dgm:prSet/>
      <dgm:spPr/>
      <dgm:t>
        <a:bodyPr/>
        <a:lstStyle/>
        <a:p>
          <a:pPr algn="ctr"/>
          <a:endParaRPr lang="en-US"/>
        </a:p>
      </dgm:t>
    </dgm:pt>
    <dgm:pt modelId="{B2BDD75B-6429-4273-8759-EB00160218F1}" type="sibTrans" cxnId="{557CF03D-01B4-49BB-90BD-D7617B0BE265}">
      <dgm:prSet/>
      <dgm:spPr/>
      <dgm:t>
        <a:bodyPr/>
        <a:lstStyle/>
        <a:p>
          <a:pPr algn="ctr"/>
          <a:endParaRPr lang="en-US"/>
        </a:p>
      </dgm:t>
    </dgm:pt>
    <dgm:pt modelId="{8AAC9A62-8D29-4EE2-A0A2-F338B322D7DA}">
      <dgm:prSet phldrT="[Text]" custT="1"/>
      <dgm:spPr/>
      <dgm:t>
        <a:bodyPr/>
        <a:lstStyle/>
        <a:p>
          <a:pPr algn="r"/>
          <a:r>
            <a:rPr lang="en-US" sz="1600" dirty="0" smtClean="0"/>
            <a:t>Giant Hogweed &amp; Purple Loosestrife</a:t>
          </a:r>
          <a:endParaRPr lang="en-US" sz="1600" dirty="0"/>
        </a:p>
      </dgm:t>
    </dgm:pt>
    <dgm:pt modelId="{29E4F78F-459C-42E2-8928-F359221C60F4}" type="parTrans" cxnId="{2CC2F6D0-E680-43D8-B045-6355A81127D0}">
      <dgm:prSet/>
      <dgm:spPr/>
      <dgm:t>
        <a:bodyPr/>
        <a:lstStyle/>
        <a:p>
          <a:pPr algn="ctr"/>
          <a:endParaRPr lang="en-US"/>
        </a:p>
      </dgm:t>
    </dgm:pt>
    <dgm:pt modelId="{BFFFB081-09FE-46CF-867C-02C0CAA402DD}" type="sibTrans" cxnId="{2CC2F6D0-E680-43D8-B045-6355A81127D0}">
      <dgm:prSet/>
      <dgm:spPr/>
      <dgm:t>
        <a:bodyPr/>
        <a:lstStyle/>
        <a:p>
          <a:pPr algn="ctr"/>
          <a:endParaRPr lang="en-US"/>
        </a:p>
      </dgm:t>
    </dgm:pt>
    <dgm:pt modelId="{9925274B-9A6E-4895-BD84-2BDD5AAFF1CF}">
      <dgm:prSet phldrT="[Text]"/>
      <dgm:spPr/>
      <dgm:t>
        <a:bodyPr/>
        <a:lstStyle/>
        <a:p>
          <a:pPr algn="ctr"/>
          <a:r>
            <a:rPr lang="en-US" dirty="0" smtClean="0"/>
            <a:t>Certifications</a:t>
          </a:r>
          <a:endParaRPr lang="en-US" dirty="0"/>
        </a:p>
      </dgm:t>
    </dgm:pt>
    <dgm:pt modelId="{5069C2C1-81DF-46C8-B6FB-3A768D6D695E}" type="parTrans" cxnId="{83E91145-7513-4B5E-A685-42CBF9B7B48D}">
      <dgm:prSet/>
      <dgm:spPr/>
      <dgm:t>
        <a:bodyPr/>
        <a:lstStyle/>
        <a:p>
          <a:pPr algn="ctr"/>
          <a:endParaRPr lang="en-US"/>
        </a:p>
      </dgm:t>
    </dgm:pt>
    <dgm:pt modelId="{1C18051B-92D9-4AF4-8851-1984A673FC85}" type="sibTrans" cxnId="{83E91145-7513-4B5E-A685-42CBF9B7B48D}">
      <dgm:prSet/>
      <dgm:spPr/>
      <dgm:t>
        <a:bodyPr/>
        <a:lstStyle/>
        <a:p>
          <a:pPr algn="ctr"/>
          <a:endParaRPr lang="en-US"/>
        </a:p>
      </dgm:t>
    </dgm:pt>
    <dgm:pt modelId="{88B73B85-9BAA-401C-A6E1-A7BC74830567}">
      <dgm:prSet phldrT="[Text]" custT="1"/>
      <dgm:spPr/>
      <dgm:t>
        <a:bodyPr/>
        <a:lstStyle/>
        <a:p>
          <a:pPr algn="l"/>
          <a:r>
            <a:rPr lang="en-US" sz="1600" dirty="0" smtClean="0"/>
            <a:t>Gravel</a:t>
          </a:r>
          <a:endParaRPr lang="en-US" sz="1600" dirty="0"/>
        </a:p>
      </dgm:t>
    </dgm:pt>
    <dgm:pt modelId="{50D43E0E-1AFA-4440-AF58-AD5165331980}" type="parTrans" cxnId="{4B93D6DC-A2A0-4BB8-B615-D54D55FC73E4}">
      <dgm:prSet/>
      <dgm:spPr/>
      <dgm:t>
        <a:bodyPr/>
        <a:lstStyle/>
        <a:p>
          <a:pPr algn="ctr"/>
          <a:endParaRPr lang="en-US"/>
        </a:p>
      </dgm:t>
    </dgm:pt>
    <dgm:pt modelId="{21278766-9B52-40E6-BD34-D64E5EE1F5A4}" type="sibTrans" cxnId="{4B93D6DC-A2A0-4BB8-B615-D54D55FC73E4}">
      <dgm:prSet/>
      <dgm:spPr/>
      <dgm:t>
        <a:bodyPr/>
        <a:lstStyle/>
        <a:p>
          <a:pPr algn="ctr"/>
          <a:endParaRPr lang="en-US"/>
        </a:p>
      </dgm:t>
    </dgm:pt>
    <dgm:pt modelId="{4861DF33-DF6B-41E4-B102-44C783809F9B}">
      <dgm:prSet phldrT="[Text]" custT="1"/>
      <dgm:spPr/>
      <dgm:t>
        <a:bodyPr/>
        <a:lstStyle/>
        <a:p>
          <a:pPr algn="l"/>
          <a:r>
            <a:rPr lang="en-US" sz="1600" dirty="0" smtClean="0"/>
            <a:t>Purple Loosestrife eradication, </a:t>
          </a:r>
          <a:r>
            <a:rPr lang="en-US" sz="1600" dirty="0" err="1" smtClean="0"/>
            <a:t>Anch</a:t>
          </a:r>
          <a:r>
            <a:rPr lang="en-US" sz="1600" dirty="0" smtClean="0"/>
            <a:t>.</a:t>
          </a:r>
          <a:endParaRPr lang="en-US" sz="1600" dirty="0"/>
        </a:p>
      </dgm:t>
    </dgm:pt>
    <dgm:pt modelId="{DE1D6C1A-D2A0-43E5-A259-346D2207A808}" type="parTrans" cxnId="{D1A67A5A-B5D3-4B70-A999-27ADB2F6A038}">
      <dgm:prSet/>
      <dgm:spPr/>
      <dgm:t>
        <a:bodyPr/>
        <a:lstStyle/>
        <a:p>
          <a:pPr algn="ctr"/>
          <a:endParaRPr lang="en-US"/>
        </a:p>
      </dgm:t>
    </dgm:pt>
    <dgm:pt modelId="{78844598-D3F2-420F-AC60-F29BF114E081}" type="sibTrans" cxnId="{D1A67A5A-B5D3-4B70-A999-27ADB2F6A038}">
      <dgm:prSet/>
      <dgm:spPr/>
      <dgm:t>
        <a:bodyPr/>
        <a:lstStyle/>
        <a:p>
          <a:pPr algn="ctr"/>
          <a:endParaRPr lang="en-US"/>
        </a:p>
      </dgm:t>
    </dgm:pt>
    <dgm:pt modelId="{EDD16557-CD36-4B8E-9BFA-95D872A59660}">
      <dgm:prSet phldrT="[Text]" custT="1"/>
      <dgm:spPr/>
      <dgm:t>
        <a:bodyPr/>
        <a:lstStyle/>
        <a:p>
          <a:pPr algn="ctr"/>
          <a:r>
            <a:rPr lang="en-US" sz="1600" dirty="0" smtClean="0"/>
            <a:t>EDRR</a:t>
          </a:r>
          <a:endParaRPr lang="en-US" sz="1600" dirty="0"/>
        </a:p>
      </dgm:t>
    </dgm:pt>
    <dgm:pt modelId="{C46C53B4-B1A1-4ED2-838C-B95DD2806FE1}" type="parTrans" cxnId="{EB1ECB4B-4F9B-4C0E-AD19-2369E74EEC88}">
      <dgm:prSet/>
      <dgm:spPr/>
      <dgm:t>
        <a:bodyPr/>
        <a:lstStyle/>
        <a:p>
          <a:pPr algn="ctr"/>
          <a:endParaRPr lang="en-US"/>
        </a:p>
      </dgm:t>
    </dgm:pt>
    <dgm:pt modelId="{12376D09-C02E-43D2-82CF-E05A2975ADFB}" type="sibTrans" cxnId="{EB1ECB4B-4F9B-4C0E-AD19-2369E74EEC88}">
      <dgm:prSet/>
      <dgm:spPr/>
      <dgm:t>
        <a:bodyPr/>
        <a:lstStyle/>
        <a:p>
          <a:pPr algn="ctr"/>
          <a:endParaRPr lang="en-US"/>
        </a:p>
      </dgm:t>
    </dgm:pt>
    <dgm:pt modelId="{5AFE1BC6-D27E-45ED-AC57-6DE5206A2F45}">
      <dgm:prSet phldrT="[Text]" custT="1"/>
      <dgm:spPr/>
      <dgm:t>
        <a:bodyPr/>
        <a:lstStyle/>
        <a:p>
          <a:pPr algn="r"/>
          <a:r>
            <a:rPr lang="en-US" sz="1600" dirty="0" smtClean="0"/>
            <a:t>Gravel Pit</a:t>
          </a:r>
          <a:endParaRPr lang="en-US" sz="1600" dirty="0"/>
        </a:p>
      </dgm:t>
    </dgm:pt>
    <dgm:pt modelId="{4AB20AEA-7A39-4194-904E-ADAD8CCDB824}" type="parTrans" cxnId="{564217C9-D7E9-46DD-B350-8DB74DC6D499}">
      <dgm:prSet/>
      <dgm:spPr/>
      <dgm:t>
        <a:bodyPr/>
        <a:lstStyle/>
        <a:p>
          <a:pPr algn="ctr"/>
          <a:endParaRPr lang="en-US"/>
        </a:p>
      </dgm:t>
    </dgm:pt>
    <dgm:pt modelId="{A819C6EE-B56E-4CFF-8F94-055CE783736E}" type="sibTrans" cxnId="{564217C9-D7E9-46DD-B350-8DB74DC6D499}">
      <dgm:prSet/>
      <dgm:spPr/>
      <dgm:t>
        <a:bodyPr/>
        <a:lstStyle/>
        <a:p>
          <a:pPr algn="ctr"/>
          <a:endParaRPr lang="en-US"/>
        </a:p>
      </dgm:t>
    </dgm:pt>
    <dgm:pt modelId="{B69ADF31-EFD6-40F4-B26F-D9892778B822}">
      <dgm:prSet phldrT="[Text]" custT="1"/>
      <dgm:spPr/>
      <dgm:t>
        <a:bodyPr/>
        <a:lstStyle/>
        <a:p>
          <a:pPr algn="l"/>
          <a:r>
            <a:rPr lang="en-US" sz="1600" dirty="0" smtClean="0"/>
            <a:t>Weed Free Forage</a:t>
          </a:r>
          <a:endParaRPr lang="en-US" sz="1600" dirty="0"/>
        </a:p>
      </dgm:t>
    </dgm:pt>
    <dgm:pt modelId="{18AC0B41-1915-43AD-9A5B-756E43E0812C}" type="parTrans" cxnId="{67A73CE9-3DD2-4297-8468-27E7DD23F371}">
      <dgm:prSet/>
      <dgm:spPr/>
      <dgm:t>
        <a:bodyPr/>
        <a:lstStyle/>
        <a:p>
          <a:pPr algn="ctr"/>
          <a:endParaRPr lang="en-US"/>
        </a:p>
      </dgm:t>
    </dgm:pt>
    <dgm:pt modelId="{10B8FB51-1E7B-4E7A-9B7B-AB209A0D95C8}" type="sibTrans" cxnId="{67A73CE9-3DD2-4297-8468-27E7DD23F371}">
      <dgm:prSet/>
      <dgm:spPr/>
      <dgm:t>
        <a:bodyPr/>
        <a:lstStyle/>
        <a:p>
          <a:pPr algn="ctr"/>
          <a:endParaRPr lang="en-US"/>
        </a:p>
      </dgm:t>
    </dgm:pt>
    <dgm:pt modelId="{FFDEEAF3-C169-409B-8912-4ECFC65AD141}" type="pres">
      <dgm:prSet presAssocID="{9A36B8BF-44E4-4ED3-99E3-D72E93C72C9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405EC1-A3D6-4C64-8B31-4345F1808A76}" type="pres">
      <dgm:prSet presAssocID="{9A36B8BF-44E4-4ED3-99E3-D72E93C72C90}" presName="children" presStyleCnt="0"/>
      <dgm:spPr/>
    </dgm:pt>
    <dgm:pt modelId="{872D9CDC-F0BB-4C17-9F63-F9AB67BAC014}" type="pres">
      <dgm:prSet presAssocID="{9A36B8BF-44E4-4ED3-99E3-D72E93C72C90}" presName="child1group" presStyleCnt="0"/>
      <dgm:spPr/>
    </dgm:pt>
    <dgm:pt modelId="{F155B6EB-249A-4A1C-B536-0FB308A3759D}" type="pres">
      <dgm:prSet presAssocID="{9A36B8BF-44E4-4ED3-99E3-D72E93C72C90}" presName="child1" presStyleLbl="bgAcc1" presStyleIdx="0" presStyleCnt="4" custScaleX="152772" custScaleY="65440" custLinFactNeighborX="-6544" custLinFactNeighborY="1102"/>
      <dgm:spPr/>
      <dgm:t>
        <a:bodyPr/>
        <a:lstStyle/>
        <a:p>
          <a:endParaRPr lang="en-US"/>
        </a:p>
      </dgm:t>
    </dgm:pt>
    <dgm:pt modelId="{4FBD1CBB-D244-42CA-8138-D47AA855E9C5}" type="pres">
      <dgm:prSet presAssocID="{9A36B8BF-44E4-4ED3-99E3-D72E93C72C9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144B8-EB98-4E74-9715-2DE25416577A}" type="pres">
      <dgm:prSet presAssocID="{9A36B8BF-44E4-4ED3-99E3-D72E93C72C90}" presName="child2group" presStyleCnt="0"/>
      <dgm:spPr/>
    </dgm:pt>
    <dgm:pt modelId="{BDCAB809-F402-4DB3-B52D-19359CDF1C67}" type="pres">
      <dgm:prSet presAssocID="{9A36B8BF-44E4-4ED3-99E3-D72E93C72C90}" presName="child2" presStyleLbl="bgAcc1" presStyleIdx="1" presStyleCnt="4" custScaleX="152767" custScaleY="63235"/>
      <dgm:spPr/>
      <dgm:t>
        <a:bodyPr/>
        <a:lstStyle/>
        <a:p>
          <a:endParaRPr lang="en-US"/>
        </a:p>
      </dgm:t>
    </dgm:pt>
    <dgm:pt modelId="{AC78C018-29ED-4C47-90F2-946DB6701AD3}" type="pres">
      <dgm:prSet presAssocID="{9A36B8BF-44E4-4ED3-99E3-D72E93C72C9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4AB9B-284B-4CB8-A213-2FA69C81C201}" type="pres">
      <dgm:prSet presAssocID="{9A36B8BF-44E4-4ED3-99E3-D72E93C72C90}" presName="child3group" presStyleCnt="0"/>
      <dgm:spPr/>
    </dgm:pt>
    <dgm:pt modelId="{ED3C8F9D-24BB-4073-9ED2-E5380123A6E1}" type="pres">
      <dgm:prSet presAssocID="{9A36B8BF-44E4-4ED3-99E3-D72E93C72C90}" presName="child3" presStyleLbl="bgAcc1" presStyleIdx="2" presStyleCnt="4" custScaleX="155608" custScaleY="83823"/>
      <dgm:spPr/>
      <dgm:t>
        <a:bodyPr/>
        <a:lstStyle/>
        <a:p>
          <a:endParaRPr lang="en-US"/>
        </a:p>
      </dgm:t>
    </dgm:pt>
    <dgm:pt modelId="{258224A9-D60B-48C0-AC50-AB36C92358EA}" type="pres">
      <dgm:prSet presAssocID="{9A36B8BF-44E4-4ED3-99E3-D72E93C72C9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49389-1182-4248-B534-75BA0876EC33}" type="pres">
      <dgm:prSet presAssocID="{9A36B8BF-44E4-4ED3-99E3-D72E93C72C90}" presName="child4group" presStyleCnt="0"/>
      <dgm:spPr/>
    </dgm:pt>
    <dgm:pt modelId="{52BAD64C-F736-482B-8D07-B3035350923F}" type="pres">
      <dgm:prSet presAssocID="{9A36B8BF-44E4-4ED3-99E3-D72E93C72C90}" presName="child4" presStyleLbl="bgAcc1" presStyleIdx="3" presStyleCnt="4" custScaleX="139593" custScaleY="56250" custLinFactNeighborX="2405" custLinFactNeighborY="-1103"/>
      <dgm:spPr/>
      <dgm:t>
        <a:bodyPr/>
        <a:lstStyle/>
        <a:p>
          <a:endParaRPr lang="en-US"/>
        </a:p>
      </dgm:t>
    </dgm:pt>
    <dgm:pt modelId="{6A975DE3-8FBF-4F8D-A4B8-BC15A8ABE839}" type="pres">
      <dgm:prSet presAssocID="{9A36B8BF-44E4-4ED3-99E3-D72E93C72C9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49B66-7FAD-4B02-8187-9B70062AAFB4}" type="pres">
      <dgm:prSet presAssocID="{9A36B8BF-44E4-4ED3-99E3-D72E93C72C90}" presName="childPlaceholder" presStyleCnt="0"/>
      <dgm:spPr/>
    </dgm:pt>
    <dgm:pt modelId="{E4725E75-A86F-4C51-9AD8-9862C7A085A2}" type="pres">
      <dgm:prSet presAssocID="{9A36B8BF-44E4-4ED3-99E3-D72E93C72C90}" presName="circle" presStyleCnt="0"/>
      <dgm:spPr/>
    </dgm:pt>
    <dgm:pt modelId="{54C2FA45-C1C5-47F0-8A0D-89F6867E2761}" type="pres">
      <dgm:prSet presAssocID="{9A36B8BF-44E4-4ED3-99E3-D72E93C72C9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80E55-4B00-4182-BD01-F84BE81D1E6E}" type="pres">
      <dgm:prSet presAssocID="{9A36B8BF-44E4-4ED3-99E3-D72E93C72C9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EF367-F520-48E2-BE56-DE97A92EF7E3}" type="pres">
      <dgm:prSet presAssocID="{9A36B8BF-44E4-4ED3-99E3-D72E93C72C9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0A080-6316-422F-99B2-DFB9E3C4BEFB}" type="pres">
      <dgm:prSet presAssocID="{9A36B8BF-44E4-4ED3-99E3-D72E93C72C9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70808-4261-4A97-AD9A-A233912B7CEB}" type="pres">
      <dgm:prSet presAssocID="{9A36B8BF-44E4-4ED3-99E3-D72E93C72C90}" presName="quadrantPlaceholder" presStyleCnt="0"/>
      <dgm:spPr/>
    </dgm:pt>
    <dgm:pt modelId="{0425F7D2-B4EA-4400-B916-1C518F5B9B14}" type="pres">
      <dgm:prSet presAssocID="{9A36B8BF-44E4-4ED3-99E3-D72E93C72C90}" presName="center1" presStyleLbl="fgShp" presStyleIdx="0" presStyleCnt="2"/>
      <dgm:spPr/>
    </dgm:pt>
    <dgm:pt modelId="{61E136AD-B6F1-4792-AA99-A68A93733DF1}" type="pres">
      <dgm:prSet presAssocID="{9A36B8BF-44E4-4ED3-99E3-D72E93C72C90}" presName="center2" presStyleLbl="fgShp" presStyleIdx="1" presStyleCnt="2"/>
      <dgm:spPr/>
    </dgm:pt>
  </dgm:ptLst>
  <dgm:cxnLst>
    <dgm:cxn modelId="{B3FAA500-1F1E-4368-BCA3-8FC39DBE4FC0}" type="presOf" srcId="{88B73B85-9BAA-401C-A6E1-A7BC74830567}" destId="{6A975DE3-8FBF-4F8D-A4B8-BC15A8ABE839}" srcOrd="1" destOrd="0" presId="urn:microsoft.com/office/officeart/2005/8/layout/cycle4"/>
    <dgm:cxn modelId="{038A1011-3A80-4C4F-912D-94DB95852062}" srcId="{F5FAC215-5603-4841-B958-7D83BEDCF2B3}" destId="{E57EAD5F-5C3A-48A7-99D4-B8C05A2B9A84}" srcOrd="0" destOrd="0" parTransId="{AF2C16CF-B88C-4467-8BAC-B138ACEBD52E}" sibTransId="{59E54A79-BA1F-4144-A656-2FB4F9FE307B}"/>
    <dgm:cxn modelId="{996A382A-CD1F-47F6-B38F-FCD1C78E3F75}" srcId="{9A36B8BF-44E4-4ED3-99E3-D72E93C72C90}" destId="{FB762E19-9432-4148-94FB-5085CEBA9420}" srcOrd="1" destOrd="0" parTransId="{A301AB63-7B08-47E9-B4EE-F8CE089FCE05}" sibTransId="{BE60528E-4131-4538-98A7-162E5717666D}"/>
    <dgm:cxn modelId="{1116D17A-3D7F-46D0-82D5-A2D560AE5897}" type="presOf" srcId="{E57EAD5F-5C3A-48A7-99D4-B8C05A2B9A84}" destId="{F155B6EB-249A-4A1C-B536-0FB308A3759D}" srcOrd="0" destOrd="0" presId="urn:microsoft.com/office/officeart/2005/8/layout/cycle4"/>
    <dgm:cxn modelId="{AC997EBD-1C5A-44E0-84F1-88463FD775A7}" type="presOf" srcId="{B2F5F453-04C3-4333-8132-8C92B337C4B0}" destId="{BDCAB809-F402-4DB3-B52D-19359CDF1C67}" srcOrd="0" destOrd="0" presId="urn:microsoft.com/office/officeart/2005/8/layout/cycle4"/>
    <dgm:cxn modelId="{599DE7A1-5236-4286-9E4F-B631BA8234B6}" type="presOf" srcId="{B69ADF31-EFD6-40F4-B26F-D9892778B822}" destId="{52BAD64C-F736-482B-8D07-B3035350923F}" srcOrd="0" destOrd="1" presId="urn:microsoft.com/office/officeart/2005/8/layout/cycle4"/>
    <dgm:cxn modelId="{2CC2F6D0-E680-43D8-B045-6355A81127D0}" srcId="{F5D980CB-6AA2-4708-8B9F-0B155B12A6F9}" destId="{8AAC9A62-8D29-4EE2-A0A2-F338B322D7DA}" srcOrd="0" destOrd="0" parTransId="{29E4F78F-459C-42E2-8928-F359221C60F4}" sibTransId="{BFFFB081-09FE-46CF-867C-02C0CAA402DD}"/>
    <dgm:cxn modelId="{D1A67A5A-B5D3-4B70-A999-27ADB2F6A038}" srcId="{F5FAC215-5603-4841-B958-7D83BEDCF2B3}" destId="{4861DF33-DF6B-41E4-B102-44C783809F9B}" srcOrd="1" destOrd="0" parTransId="{DE1D6C1A-D2A0-43E5-A259-346D2207A808}" sibTransId="{78844598-D3F2-420F-AC60-F29BF114E081}"/>
    <dgm:cxn modelId="{018CBFE0-0CD6-4687-B0C9-547D3C19594E}" type="presOf" srcId="{9A36B8BF-44E4-4ED3-99E3-D72E93C72C90}" destId="{FFDEEAF3-C169-409B-8912-4ECFC65AD141}" srcOrd="0" destOrd="0" presId="urn:microsoft.com/office/officeart/2005/8/layout/cycle4"/>
    <dgm:cxn modelId="{83E91145-7513-4B5E-A685-42CBF9B7B48D}" srcId="{9A36B8BF-44E4-4ED3-99E3-D72E93C72C90}" destId="{9925274B-9A6E-4895-BD84-2BDD5AAFF1CF}" srcOrd="3" destOrd="0" parTransId="{5069C2C1-81DF-46C8-B6FB-3A768D6D695E}" sibTransId="{1C18051B-92D9-4AF4-8851-1984A673FC85}"/>
    <dgm:cxn modelId="{BCD425EB-BAFC-438D-9D16-DD4188A2D7D3}" type="presOf" srcId="{88B73B85-9BAA-401C-A6E1-A7BC74830567}" destId="{52BAD64C-F736-482B-8D07-B3035350923F}" srcOrd="0" destOrd="0" presId="urn:microsoft.com/office/officeart/2005/8/layout/cycle4"/>
    <dgm:cxn modelId="{E0D36404-98E2-48AE-8263-B9B4DD65B3B4}" srcId="{9A36B8BF-44E4-4ED3-99E3-D72E93C72C90}" destId="{F5FAC215-5603-4841-B958-7D83BEDCF2B3}" srcOrd="0" destOrd="0" parTransId="{A0842B32-203D-4DD0-9E52-2A252879C815}" sibTransId="{A964C814-1A0A-403B-8BBA-34CF927E112B}"/>
    <dgm:cxn modelId="{4B93D6DC-A2A0-4BB8-B615-D54D55FC73E4}" srcId="{9925274B-9A6E-4895-BD84-2BDD5AAFF1CF}" destId="{88B73B85-9BAA-401C-A6E1-A7BC74830567}" srcOrd="0" destOrd="0" parTransId="{50D43E0E-1AFA-4440-AF58-AD5165331980}" sibTransId="{21278766-9B52-40E6-BD34-D64E5EE1F5A4}"/>
    <dgm:cxn modelId="{5184F165-299B-47A4-86FE-A70955772445}" type="presOf" srcId="{8AAC9A62-8D29-4EE2-A0A2-F338B322D7DA}" destId="{258224A9-D60B-48C0-AC50-AB36C92358EA}" srcOrd="1" destOrd="0" presId="urn:microsoft.com/office/officeart/2005/8/layout/cycle4"/>
    <dgm:cxn modelId="{4D96F68C-3158-4FD4-88F0-E3FEACF34225}" type="presOf" srcId="{EDD16557-CD36-4B8E-9BFA-95D872A59660}" destId="{BDCAB809-F402-4DB3-B52D-19359CDF1C67}" srcOrd="0" destOrd="1" presId="urn:microsoft.com/office/officeart/2005/8/layout/cycle4"/>
    <dgm:cxn modelId="{E96BE758-E066-4A57-87DB-465FF8CE3B16}" type="presOf" srcId="{F5FAC215-5603-4841-B958-7D83BEDCF2B3}" destId="{54C2FA45-C1C5-47F0-8A0D-89F6867E2761}" srcOrd="0" destOrd="0" presId="urn:microsoft.com/office/officeart/2005/8/layout/cycle4"/>
    <dgm:cxn modelId="{557CF03D-01B4-49BB-90BD-D7617B0BE265}" srcId="{9A36B8BF-44E4-4ED3-99E3-D72E93C72C90}" destId="{F5D980CB-6AA2-4708-8B9F-0B155B12A6F9}" srcOrd="2" destOrd="0" parTransId="{CD6B3D66-A276-4315-ABC6-75A2F49DE187}" sibTransId="{B2BDD75B-6429-4273-8759-EB00160218F1}"/>
    <dgm:cxn modelId="{E161CBD7-698A-46E0-8E4B-9E34E5A7D589}" srcId="{FB762E19-9432-4148-94FB-5085CEBA9420}" destId="{B2F5F453-04C3-4333-8132-8C92B337C4B0}" srcOrd="0" destOrd="0" parTransId="{70939323-84FF-41A4-9716-A5ED2E891ABA}" sibTransId="{B70BE26F-4E3D-4235-80F2-9F1C3D8F26B6}"/>
    <dgm:cxn modelId="{5776D17C-84F8-479F-A6DB-BC8EA3A21123}" type="presOf" srcId="{9925274B-9A6E-4895-BD84-2BDD5AAFF1CF}" destId="{0120A080-6316-422F-99B2-DFB9E3C4BEFB}" srcOrd="0" destOrd="0" presId="urn:microsoft.com/office/officeart/2005/8/layout/cycle4"/>
    <dgm:cxn modelId="{E2947CF1-D65A-4AB0-BD5C-C293184C3F85}" type="presOf" srcId="{FB762E19-9432-4148-94FB-5085CEBA9420}" destId="{D7F80E55-4B00-4182-BD01-F84BE81D1E6E}" srcOrd="0" destOrd="0" presId="urn:microsoft.com/office/officeart/2005/8/layout/cycle4"/>
    <dgm:cxn modelId="{D83473E7-D047-4956-9837-B101EFC02729}" type="presOf" srcId="{E57EAD5F-5C3A-48A7-99D4-B8C05A2B9A84}" destId="{4FBD1CBB-D244-42CA-8138-D47AA855E9C5}" srcOrd="1" destOrd="0" presId="urn:microsoft.com/office/officeart/2005/8/layout/cycle4"/>
    <dgm:cxn modelId="{67A73CE9-3DD2-4297-8468-27E7DD23F371}" srcId="{9925274B-9A6E-4895-BD84-2BDD5AAFF1CF}" destId="{B69ADF31-EFD6-40F4-B26F-D9892778B822}" srcOrd="1" destOrd="0" parTransId="{18AC0B41-1915-43AD-9A5B-756E43E0812C}" sibTransId="{10B8FB51-1E7B-4E7A-9B7B-AB209A0D95C8}"/>
    <dgm:cxn modelId="{2D09DF8B-C943-4F46-A07E-4F482FAF0EDB}" type="presOf" srcId="{8AAC9A62-8D29-4EE2-A0A2-F338B322D7DA}" destId="{ED3C8F9D-24BB-4073-9ED2-E5380123A6E1}" srcOrd="0" destOrd="0" presId="urn:microsoft.com/office/officeart/2005/8/layout/cycle4"/>
    <dgm:cxn modelId="{564217C9-D7E9-46DD-B350-8DB74DC6D499}" srcId="{F5D980CB-6AA2-4708-8B9F-0B155B12A6F9}" destId="{5AFE1BC6-D27E-45ED-AC57-6DE5206A2F45}" srcOrd="1" destOrd="0" parTransId="{4AB20AEA-7A39-4194-904E-ADAD8CCDB824}" sibTransId="{A819C6EE-B56E-4CFF-8F94-055CE783736E}"/>
    <dgm:cxn modelId="{573590ED-7E7E-4430-A8C6-AA96F6517CFA}" type="presOf" srcId="{EDD16557-CD36-4B8E-9BFA-95D872A59660}" destId="{AC78C018-29ED-4C47-90F2-946DB6701AD3}" srcOrd="1" destOrd="1" presId="urn:microsoft.com/office/officeart/2005/8/layout/cycle4"/>
    <dgm:cxn modelId="{8154EA54-E211-4874-9EE9-8D0ADB480583}" type="presOf" srcId="{F5D980CB-6AA2-4708-8B9F-0B155B12A6F9}" destId="{1A0EF367-F520-48E2-BE56-DE97A92EF7E3}" srcOrd="0" destOrd="0" presId="urn:microsoft.com/office/officeart/2005/8/layout/cycle4"/>
    <dgm:cxn modelId="{4574DB0B-41F7-4F72-AD50-2E781CE7A79B}" type="presOf" srcId="{5AFE1BC6-D27E-45ED-AC57-6DE5206A2F45}" destId="{ED3C8F9D-24BB-4073-9ED2-E5380123A6E1}" srcOrd="0" destOrd="1" presId="urn:microsoft.com/office/officeart/2005/8/layout/cycle4"/>
    <dgm:cxn modelId="{5FCE8D02-85D4-4D8B-A8C3-9E9C3F66F4DA}" type="presOf" srcId="{B69ADF31-EFD6-40F4-B26F-D9892778B822}" destId="{6A975DE3-8FBF-4F8D-A4B8-BC15A8ABE839}" srcOrd="1" destOrd="1" presId="urn:microsoft.com/office/officeart/2005/8/layout/cycle4"/>
    <dgm:cxn modelId="{B893E9F1-1E36-48E2-8A1A-8D010524FB3B}" type="presOf" srcId="{B2F5F453-04C3-4333-8132-8C92B337C4B0}" destId="{AC78C018-29ED-4C47-90F2-946DB6701AD3}" srcOrd="1" destOrd="0" presId="urn:microsoft.com/office/officeart/2005/8/layout/cycle4"/>
    <dgm:cxn modelId="{9A3CEE01-D72E-40FD-B508-EFB25310A6F8}" type="presOf" srcId="{5AFE1BC6-D27E-45ED-AC57-6DE5206A2F45}" destId="{258224A9-D60B-48C0-AC50-AB36C92358EA}" srcOrd="1" destOrd="1" presId="urn:microsoft.com/office/officeart/2005/8/layout/cycle4"/>
    <dgm:cxn modelId="{65703561-B5C7-49A0-8578-1589E51CE127}" type="presOf" srcId="{4861DF33-DF6B-41E4-B102-44C783809F9B}" destId="{F155B6EB-249A-4A1C-B536-0FB308A3759D}" srcOrd="0" destOrd="1" presId="urn:microsoft.com/office/officeart/2005/8/layout/cycle4"/>
    <dgm:cxn modelId="{EB1ECB4B-4F9B-4C0E-AD19-2369E74EEC88}" srcId="{FB762E19-9432-4148-94FB-5085CEBA9420}" destId="{EDD16557-CD36-4B8E-9BFA-95D872A59660}" srcOrd="1" destOrd="0" parTransId="{C46C53B4-B1A1-4ED2-838C-B95DD2806FE1}" sibTransId="{12376D09-C02E-43D2-82CF-E05A2975ADFB}"/>
    <dgm:cxn modelId="{A0322F7F-8AA7-4213-B9B9-9D68015FFA02}" type="presOf" srcId="{4861DF33-DF6B-41E4-B102-44C783809F9B}" destId="{4FBD1CBB-D244-42CA-8138-D47AA855E9C5}" srcOrd="1" destOrd="1" presId="urn:microsoft.com/office/officeart/2005/8/layout/cycle4"/>
    <dgm:cxn modelId="{EE4271A1-5ED5-4E6B-8AC2-01703DF57477}" type="presParOf" srcId="{FFDEEAF3-C169-409B-8912-4ECFC65AD141}" destId="{3D405EC1-A3D6-4C64-8B31-4345F1808A76}" srcOrd="0" destOrd="0" presId="urn:microsoft.com/office/officeart/2005/8/layout/cycle4"/>
    <dgm:cxn modelId="{17DD39AC-9064-4D74-B288-907E33EE93E6}" type="presParOf" srcId="{3D405EC1-A3D6-4C64-8B31-4345F1808A76}" destId="{872D9CDC-F0BB-4C17-9F63-F9AB67BAC014}" srcOrd="0" destOrd="0" presId="urn:microsoft.com/office/officeart/2005/8/layout/cycle4"/>
    <dgm:cxn modelId="{7A13E75F-9A8E-4120-877B-E5CFD5802DEF}" type="presParOf" srcId="{872D9CDC-F0BB-4C17-9F63-F9AB67BAC014}" destId="{F155B6EB-249A-4A1C-B536-0FB308A3759D}" srcOrd="0" destOrd="0" presId="urn:microsoft.com/office/officeart/2005/8/layout/cycle4"/>
    <dgm:cxn modelId="{BF75166D-350F-4FF6-9079-D99C12CED141}" type="presParOf" srcId="{872D9CDC-F0BB-4C17-9F63-F9AB67BAC014}" destId="{4FBD1CBB-D244-42CA-8138-D47AA855E9C5}" srcOrd="1" destOrd="0" presId="urn:microsoft.com/office/officeart/2005/8/layout/cycle4"/>
    <dgm:cxn modelId="{E59A126D-327C-43C9-8056-1802CDE5A1FB}" type="presParOf" srcId="{3D405EC1-A3D6-4C64-8B31-4345F1808A76}" destId="{27C144B8-EB98-4E74-9715-2DE25416577A}" srcOrd="1" destOrd="0" presId="urn:microsoft.com/office/officeart/2005/8/layout/cycle4"/>
    <dgm:cxn modelId="{C4675071-FC38-4F91-961B-D4570AF139C7}" type="presParOf" srcId="{27C144B8-EB98-4E74-9715-2DE25416577A}" destId="{BDCAB809-F402-4DB3-B52D-19359CDF1C67}" srcOrd="0" destOrd="0" presId="urn:microsoft.com/office/officeart/2005/8/layout/cycle4"/>
    <dgm:cxn modelId="{3ED05372-A19B-4F3F-BA47-8CEEC777F017}" type="presParOf" srcId="{27C144B8-EB98-4E74-9715-2DE25416577A}" destId="{AC78C018-29ED-4C47-90F2-946DB6701AD3}" srcOrd="1" destOrd="0" presId="urn:microsoft.com/office/officeart/2005/8/layout/cycle4"/>
    <dgm:cxn modelId="{0BD49C73-EC5B-4A26-A78D-223C8981DD76}" type="presParOf" srcId="{3D405EC1-A3D6-4C64-8B31-4345F1808A76}" destId="{5564AB9B-284B-4CB8-A213-2FA69C81C201}" srcOrd="2" destOrd="0" presId="urn:microsoft.com/office/officeart/2005/8/layout/cycle4"/>
    <dgm:cxn modelId="{842A16C8-C020-4C42-9FFF-3BFD3738743B}" type="presParOf" srcId="{5564AB9B-284B-4CB8-A213-2FA69C81C201}" destId="{ED3C8F9D-24BB-4073-9ED2-E5380123A6E1}" srcOrd="0" destOrd="0" presId="urn:microsoft.com/office/officeart/2005/8/layout/cycle4"/>
    <dgm:cxn modelId="{C4D1787C-73A8-48EE-81B2-EA3663B32489}" type="presParOf" srcId="{5564AB9B-284B-4CB8-A213-2FA69C81C201}" destId="{258224A9-D60B-48C0-AC50-AB36C92358EA}" srcOrd="1" destOrd="0" presId="urn:microsoft.com/office/officeart/2005/8/layout/cycle4"/>
    <dgm:cxn modelId="{4B1AA10F-422F-486F-A710-FD4DBF41B03C}" type="presParOf" srcId="{3D405EC1-A3D6-4C64-8B31-4345F1808A76}" destId="{11449389-1182-4248-B534-75BA0876EC33}" srcOrd="3" destOrd="0" presId="urn:microsoft.com/office/officeart/2005/8/layout/cycle4"/>
    <dgm:cxn modelId="{DAA9A002-D16C-48FA-AA17-BA02182FC063}" type="presParOf" srcId="{11449389-1182-4248-B534-75BA0876EC33}" destId="{52BAD64C-F736-482B-8D07-B3035350923F}" srcOrd="0" destOrd="0" presId="urn:microsoft.com/office/officeart/2005/8/layout/cycle4"/>
    <dgm:cxn modelId="{C48953B5-4496-4E3C-8975-2CA0D47B12F2}" type="presParOf" srcId="{11449389-1182-4248-B534-75BA0876EC33}" destId="{6A975DE3-8FBF-4F8D-A4B8-BC15A8ABE839}" srcOrd="1" destOrd="0" presId="urn:microsoft.com/office/officeart/2005/8/layout/cycle4"/>
    <dgm:cxn modelId="{4FFF0A71-5D90-4C89-8C6D-A2EBCC25D42F}" type="presParOf" srcId="{3D405EC1-A3D6-4C64-8B31-4345F1808A76}" destId="{DF449B66-7FAD-4B02-8187-9B70062AAFB4}" srcOrd="4" destOrd="0" presId="urn:microsoft.com/office/officeart/2005/8/layout/cycle4"/>
    <dgm:cxn modelId="{E0E3DF02-176E-4B6D-9B40-07793301646A}" type="presParOf" srcId="{FFDEEAF3-C169-409B-8912-4ECFC65AD141}" destId="{E4725E75-A86F-4C51-9AD8-9862C7A085A2}" srcOrd="1" destOrd="0" presId="urn:microsoft.com/office/officeart/2005/8/layout/cycle4"/>
    <dgm:cxn modelId="{94AFA829-46EC-42B2-8A93-7E15BA5584BD}" type="presParOf" srcId="{E4725E75-A86F-4C51-9AD8-9862C7A085A2}" destId="{54C2FA45-C1C5-47F0-8A0D-89F6867E2761}" srcOrd="0" destOrd="0" presId="urn:microsoft.com/office/officeart/2005/8/layout/cycle4"/>
    <dgm:cxn modelId="{FFDF70A4-EE23-41B1-96BB-B3BE9A4A1BDE}" type="presParOf" srcId="{E4725E75-A86F-4C51-9AD8-9862C7A085A2}" destId="{D7F80E55-4B00-4182-BD01-F84BE81D1E6E}" srcOrd="1" destOrd="0" presId="urn:microsoft.com/office/officeart/2005/8/layout/cycle4"/>
    <dgm:cxn modelId="{8F316296-C46F-44D6-AD75-A6FA62314548}" type="presParOf" srcId="{E4725E75-A86F-4C51-9AD8-9862C7A085A2}" destId="{1A0EF367-F520-48E2-BE56-DE97A92EF7E3}" srcOrd="2" destOrd="0" presId="urn:microsoft.com/office/officeart/2005/8/layout/cycle4"/>
    <dgm:cxn modelId="{C44043AB-0066-465E-A422-7369E04CE428}" type="presParOf" srcId="{E4725E75-A86F-4C51-9AD8-9862C7A085A2}" destId="{0120A080-6316-422F-99B2-DFB9E3C4BEFB}" srcOrd="3" destOrd="0" presId="urn:microsoft.com/office/officeart/2005/8/layout/cycle4"/>
    <dgm:cxn modelId="{AE13A8EA-0B0A-42F6-802E-A1434A4B69C3}" type="presParOf" srcId="{E4725E75-A86F-4C51-9AD8-9862C7A085A2}" destId="{31570808-4261-4A97-AD9A-A233912B7CEB}" srcOrd="4" destOrd="0" presId="urn:microsoft.com/office/officeart/2005/8/layout/cycle4"/>
    <dgm:cxn modelId="{4A2C434D-E14A-455A-92BE-63D0D6994477}" type="presParOf" srcId="{FFDEEAF3-C169-409B-8912-4ECFC65AD141}" destId="{0425F7D2-B4EA-4400-B916-1C518F5B9B14}" srcOrd="2" destOrd="0" presId="urn:microsoft.com/office/officeart/2005/8/layout/cycle4"/>
    <dgm:cxn modelId="{C73396FD-EEC5-4052-A1E7-4D9CDF41D40A}" type="presParOf" srcId="{FFDEEAF3-C169-409B-8912-4ECFC65AD141}" destId="{61E136AD-B6F1-4792-AA99-A68A93733DF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C8F9D-24BB-4073-9ED2-E5380123A6E1}">
      <dsp:nvSpPr>
        <dsp:cNvPr id="0" name=""/>
        <dsp:cNvSpPr/>
      </dsp:nvSpPr>
      <dsp:spPr>
        <a:xfrm>
          <a:off x="4307579" y="3657604"/>
          <a:ext cx="3983114" cy="13898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Giant Hogweed &amp; Purple Loosestrife</a:t>
          </a:r>
          <a:endParaRPr lang="en-US" sz="1600" kern="1200" dirty="0"/>
        </a:p>
        <a:p>
          <a:pPr marL="171450" lvl="1" indent="-171450" algn="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Gravel Pit</a:t>
          </a:r>
          <a:endParaRPr lang="en-US" sz="1600" kern="1200" dirty="0"/>
        </a:p>
      </dsp:txBody>
      <dsp:txXfrm>
        <a:off x="5502513" y="4005074"/>
        <a:ext cx="2788179" cy="1042409"/>
      </dsp:txXfrm>
    </dsp:sp>
    <dsp:sp modelId="{52BAD64C-F736-482B-8D07-B3035350923F}">
      <dsp:nvSpPr>
        <dsp:cNvPr id="0" name=""/>
        <dsp:cNvSpPr/>
      </dsp:nvSpPr>
      <dsp:spPr>
        <a:xfrm>
          <a:off x="397739" y="3867911"/>
          <a:ext cx="3573176" cy="932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Gravel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Weed Free Forage</a:t>
          </a:r>
          <a:endParaRPr lang="en-US" sz="1600" kern="1200" dirty="0"/>
        </a:p>
      </dsp:txBody>
      <dsp:txXfrm>
        <a:off x="397739" y="4101083"/>
        <a:ext cx="2501223" cy="699516"/>
      </dsp:txXfrm>
    </dsp:sp>
    <dsp:sp modelId="{BDCAB809-F402-4DB3-B52D-19359CDF1C67}">
      <dsp:nvSpPr>
        <dsp:cNvPr id="0" name=""/>
        <dsp:cNvSpPr/>
      </dsp:nvSpPr>
      <dsp:spPr>
        <a:xfrm>
          <a:off x="4343940" y="304802"/>
          <a:ext cx="3910392" cy="1048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Horticulture Industry Coordination</a:t>
          </a:r>
          <a:endParaRPr lang="en-US" sz="1600" kern="1200" dirty="0"/>
        </a:p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EDRR</a:t>
          </a:r>
          <a:endParaRPr lang="en-US" sz="1600" kern="1200" dirty="0"/>
        </a:p>
      </dsp:txBody>
      <dsp:txXfrm>
        <a:off x="5517057" y="304802"/>
        <a:ext cx="2737274" cy="786380"/>
      </dsp:txXfrm>
    </dsp:sp>
    <dsp:sp modelId="{F155B6EB-249A-4A1C-B536-0FB308A3759D}">
      <dsp:nvSpPr>
        <dsp:cNvPr id="0" name=""/>
        <dsp:cNvSpPr/>
      </dsp:nvSpPr>
      <dsp:spPr>
        <a:xfrm>
          <a:off x="0" y="304794"/>
          <a:ext cx="3910520" cy="1085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Canada Thistle Containment, </a:t>
          </a:r>
          <a:r>
            <a:rPr lang="en-US" sz="1600" kern="1200" dirty="0" err="1" smtClean="0"/>
            <a:t>Anch</a:t>
          </a:r>
          <a:r>
            <a:rPr lang="en-US" sz="1600" kern="1200" dirty="0" smtClean="0"/>
            <a:t>.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Purple Loosestrife eradication, </a:t>
          </a:r>
          <a:r>
            <a:rPr lang="en-US" sz="1600" kern="1200" dirty="0" err="1" smtClean="0"/>
            <a:t>Anch</a:t>
          </a:r>
          <a:r>
            <a:rPr lang="en-US" sz="1600" kern="1200" dirty="0" smtClean="0"/>
            <a:t>.</a:t>
          </a:r>
          <a:endParaRPr lang="en-US" sz="1600" kern="1200" dirty="0"/>
        </a:p>
      </dsp:txBody>
      <dsp:txXfrm>
        <a:off x="0" y="304794"/>
        <a:ext cx="2737364" cy="813801"/>
      </dsp:txXfrm>
    </dsp:sp>
    <dsp:sp modelId="{54C2FA45-C1C5-47F0-8A0D-89F6867E2761}">
      <dsp:nvSpPr>
        <dsp:cNvPr id="0" name=""/>
        <dsp:cNvSpPr/>
      </dsp:nvSpPr>
      <dsp:spPr>
        <a:xfrm>
          <a:off x="1933651" y="295351"/>
          <a:ext cx="2243632" cy="2243632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Control &amp; Management</a:t>
          </a:r>
          <a:endParaRPr lang="en-US" sz="1600" kern="1200" dirty="0"/>
        </a:p>
      </dsp:txBody>
      <dsp:txXfrm>
        <a:off x="1933651" y="295351"/>
        <a:ext cx="2243632" cy="2243632"/>
      </dsp:txXfrm>
    </dsp:sp>
    <dsp:sp modelId="{D7F80E55-4B00-4182-BD01-F84BE81D1E6E}">
      <dsp:nvSpPr>
        <dsp:cNvPr id="0" name=""/>
        <dsp:cNvSpPr/>
      </dsp:nvSpPr>
      <dsp:spPr>
        <a:xfrm rot="5400000">
          <a:off x="4280916" y="295351"/>
          <a:ext cx="2243632" cy="2243632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-13333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Outreach &amp; Education</a:t>
          </a:r>
          <a:endParaRPr lang="en-US" sz="1600" kern="1200" dirty="0"/>
        </a:p>
      </dsp:txBody>
      <dsp:txXfrm rot="5400000">
        <a:off x="4280916" y="295351"/>
        <a:ext cx="2243632" cy="2243632"/>
      </dsp:txXfrm>
    </dsp:sp>
    <dsp:sp modelId="{1A0EF367-F520-48E2-BE56-DE97A92EF7E3}">
      <dsp:nvSpPr>
        <dsp:cNvPr id="0" name=""/>
        <dsp:cNvSpPr/>
      </dsp:nvSpPr>
      <dsp:spPr>
        <a:xfrm rot="10800000">
          <a:off x="4280916" y="2642616"/>
          <a:ext cx="2243632" cy="2243632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-26667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Inventory &amp; Monitoring</a:t>
          </a:r>
          <a:endParaRPr lang="en-US" sz="1600" kern="1200" dirty="0"/>
        </a:p>
      </dsp:txBody>
      <dsp:txXfrm rot="10800000">
        <a:off x="4280916" y="2642616"/>
        <a:ext cx="2243632" cy="2243632"/>
      </dsp:txXfrm>
    </dsp:sp>
    <dsp:sp modelId="{0120A080-6316-422F-99B2-DFB9E3C4BEFB}">
      <dsp:nvSpPr>
        <dsp:cNvPr id="0" name=""/>
        <dsp:cNvSpPr/>
      </dsp:nvSpPr>
      <dsp:spPr>
        <a:xfrm rot="16200000">
          <a:off x="1933651" y="2642616"/>
          <a:ext cx="2243632" cy="2243632"/>
        </a:xfrm>
        <a:prstGeom prst="pieWedg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satMod val="270000"/>
              </a:schemeClr>
            </a:gs>
            <a:gs pos="25000">
              <a:schemeClr val="accent3">
                <a:alpha val="90000"/>
                <a:hueOff val="0"/>
                <a:satOff val="0"/>
                <a:lumOff val="0"/>
                <a:alphaOff val="-40000"/>
                <a:tint val="60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Certifications</a:t>
          </a:r>
          <a:endParaRPr lang="en-US" sz="1600" kern="1200" dirty="0"/>
        </a:p>
      </dsp:txBody>
      <dsp:txXfrm rot="16200000">
        <a:off x="1933651" y="2642616"/>
        <a:ext cx="2243632" cy="2243632"/>
      </dsp:txXfrm>
    </dsp:sp>
    <dsp:sp modelId="{0425F7D2-B4EA-4400-B916-1C518F5B9B14}">
      <dsp:nvSpPr>
        <dsp:cNvPr id="0" name=""/>
        <dsp:cNvSpPr/>
      </dsp:nvSpPr>
      <dsp:spPr>
        <a:xfrm>
          <a:off x="3841775" y="2124456"/>
          <a:ext cx="774649" cy="673608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61E136AD-B6F1-4792-AA99-A68A93733DF1}">
      <dsp:nvSpPr>
        <dsp:cNvPr id="0" name=""/>
        <dsp:cNvSpPr/>
      </dsp:nvSpPr>
      <dsp:spPr>
        <a:xfrm rot="10800000">
          <a:off x="3841775" y="2383536"/>
          <a:ext cx="774649" cy="673608"/>
        </a:xfrm>
        <a:prstGeom prst="circularArrow">
          <a:avLst/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tint val="40000"/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3A83C3-9201-44C9-9581-EAC9D1C09AE8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1FD408-DD8A-45CB-B721-D63664281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1BCA-64BC-4817-809E-F34A31A10C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94DD8-6AC3-48C9-96FC-F7A48048C2A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A85B80-FC9E-48C9-83BD-293EDD17D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C9591E-F36E-4939-A6FE-92C57E0EA8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071BCA-64BC-4817-809E-F34A31A10C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698EE-0661-4288-8A64-909EF24D21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8A6BC0-DE4C-4BC9-B7BC-CE89FEC6E9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2667000" cy="20002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55BDC-AE81-4DCF-A9A0-444AD06EB59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2600" y="60960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21864E-5B60-4A67-97F2-AE6FF918619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752600" y="609600"/>
            <a:ext cx="35052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797AE-8867-4CFE-BB93-BD54803419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4D81F4-06A4-4C63-9316-56DDD28124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1C4DE7-1CBB-4C60-886A-06A0AFCC144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A5AD5-FE6E-49B3-8A3C-83426096B7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941846-2259-4430-9A7F-F1CBD188D657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1210E1-ACB6-4A2E-B895-926832AE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2A01-7C68-403F-8876-F7CA69084A90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57F0F-4AA0-4959-820E-F60FA4016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D7CB-E8D1-41F4-92BC-7177B7B1C6EE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A34-5DF4-4F01-9420-6A5C2D8E7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A7DC4-3E12-4CB1-9F4C-EE207EDF9992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71A6-7622-4D99-80C5-33F56ED87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647EF7-B8EE-46F8-B829-EAE93E080FE7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316B09-DAAE-422B-9DD3-E87656BA9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461A-C49D-4FD0-B8CC-55C20F8A145D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9ACFE-50BB-41B6-892F-15CA1F3C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93BF-B1FC-417C-A8B4-179752298363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401E-261A-4CE9-B2CF-6D30F4E56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F9C82-685B-4AE2-BD1E-61C1FFF8086D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13747-E325-40D6-A0B8-11B90A78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309D685-9FFA-4A50-9F29-01FDBEACF76C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B3C5C2-B218-4A0A-9A7B-2A35319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86E4D-511C-4F6B-A665-C0F8FB34EF6D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6207-17F8-4B1B-84FF-A0B92A8D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BAEA01-1826-4E57-9557-530A6A3B83BB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8D5796-5265-48D0-AD21-A27CBC41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A1E1F61-BA90-4E46-87B6-04C660C1A695}" type="datetimeFigureOut">
              <a:rPr lang="en-US"/>
              <a:pPr>
                <a:defRPr/>
              </a:pPr>
              <a:t>12/6/2011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869E3A94-5D23-4040-B4F6-E1AE853D7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60" r:id="rId7"/>
    <p:sldLayoutId id="2147483755" r:id="rId8"/>
    <p:sldLayoutId id="2147483761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914400" y="38862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Baskerville Old Face" pitchFamily="18" charset="0"/>
              </a:rPr>
              <a:t>Division of Agriculture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Baskerville Old Face" pitchFamily="18" charset="0"/>
              </a:rPr>
              <a:t>Alaska Department of Natural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State of Alaska</a:t>
            </a:r>
            <a:br>
              <a:rPr lang="en-US" smtClean="0"/>
            </a:br>
            <a:r>
              <a:rPr lang="en-US" smtClean="0"/>
              <a:t>Invasive Species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Brianne Blackburn</a:t>
            </a:r>
          </a:p>
          <a:p>
            <a:r>
              <a:rPr lang="en-US" smtClean="0"/>
              <a:t>(907) 745-8785</a:t>
            </a:r>
          </a:p>
          <a:p>
            <a:r>
              <a:rPr lang="en-US" smtClean="0"/>
              <a:t>Brianne.Blackburn@alaska.gov</a:t>
            </a:r>
            <a:endParaRPr lang="en-US" dirty="0"/>
          </a:p>
        </p:txBody>
      </p:sp>
      <p:pic>
        <p:nvPicPr>
          <p:cNvPr id="6149" name="Picture 3" descr="C:\Documents and Settings\bnathearn\My Documents\Logos\ALaska G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914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Documents and Settings\bnathearn\My Documents\Logos\DNR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990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Coordination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1143000"/>
            <a:ext cx="8382000" cy="5181600"/>
          </a:xfrm>
          <a:prstGeom prst="rect">
            <a:avLst/>
          </a:prstGeom>
        </p:spPr>
        <p:txBody>
          <a:bodyPr lIns="182880" tIns="91440">
            <a:normAutofit fontScale="85000" lnSpcReduction="20000"/>
          </a:bodyPr>
          <a:lstStyle/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Alaska Invasive Species Working Group</a:t>
            </a:r>
          </a:p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Committee for Noxious &amp; Invasive Plants Management</a:t>
            </a:r>
          </a:p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Cooperative Weed Management Areas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Juneau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Kenai Peninsula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Anchorage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Kodiak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Mat-Su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Fairbanks</a:t>
            </a:r>
          </a:p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Soil &amp; Water Conservation Districts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183563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Coordination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990600"/>
            <a:ext cx="8382000" cy="53340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AKEPIC (Natural Heritage Program)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 l="27177" t="8989" b="16854"/>
          <a:stretch>
            <a:fillRect/>
          </a:stretch>
        </p:blipFill>
        <p:spPr bwMode="auto">
          <a:xfrm>
            <a:off x="609600" y="1600200"/>
            <a:ext cx="6784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609600" y="5638800"/>
            <a:ext cx="6477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Tracking &amp; Ranking Non-native plant species in Alaska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267200" y="6172200"/>
            <a:ext cx="4506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http://aknhp.uaa.alaska.edu/botany/akepic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3529" t="10457" r="24183" b="18664"/>
          <a:stretch>
            <a:fillRect/>
          </a:stretch>
        </p:blipFill>
        <p:spPr bwMode="auto">
          <a:xfrm>
            <a:off x="3048000" y="1981200"/>
            <a:ext cx="5495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990600"/>
            <a:ext cx="7696200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Nation-wide Early Detection and Distribution Mapping System brought to Alaska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228600"/>
            <a:ext cx="8183563" cy="762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Coordination</a:t>
            </a:r>
            <a:endParaRPr lang="en-US" sz="3600" b="1" dirty="0"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81000" y="6172200"/>
            <a:ext cx="345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http://www.eddmaps.org/alaska/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914400" y="388620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Baskerville Old Face" pitchFamily="18" charset="0"/>
              </a:rPr>
              <a:t>Division of Agriculture</a:t>
            </a:r>
          </a:p>
          <a:p>
            <a:pPr algn="ctr"/>
            <a:r>
              <a:rPr lang="en-US">
                <a:solidFill>
                  <a:srgbClr val="002060"/>
                </a:solidFill>
                <a:latin typeface="Baskerville Old Face" pitchFamily="18" charset="0"/>
              </a:rPr>
              <a:t>Alaska Department of Natural Resources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State of Alaska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Invasive Species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Brianne Blackburn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(907) 745-8785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Calibri" pitchFamily="34" charset="0"/>
              </a:rPr>
              <a:t>Brianne.Blackburn@alaska.gov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6149" name="Picture 3" descr="C:\Documents and Settings\bnathearn\My Documents\Logos\ALaska G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914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 descr="C:\Documents and Settings\bnathearn\My Documents\Logos\DNR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990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>
                <a:solidFill>
                  <a:srgbClr val="002060"/>
                </a:solidFill>
                <a:latin typeface="Calibri" pitchFamily="34" charset="0"/>
              </a:rPr>
              <a:t>State of Alaska</a:t>
            </a:r>
            <a:r>
              <a:rPr lang="en-US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Invasive Species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7171" name="Picture 3" descr="C:\Documents and Settings\bnathearn\My Documents\Logos\ALaska Grow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914400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C:\Documents and Settings\bnathearn\My Documents\Logos\DNR Log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86200"/>
            <a:ext cx="990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2362200" y="3810000"/>
            <a:ext cx="4953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What are invasive species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What is in place for DNR to manage invasive species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What are our current priorities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1"/>
                </a:solidFill>
                <a:latin typeface="+mn-lt"/>
              </a:rPr>
              <a:t>Coordination efforts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547688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6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311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Invasive Species in Alaska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198" name="Group 35"/>
          <p:cNvGrpSpPr>
            <a:grpSpLocks/>
          </p:cNvGrpSpPr>
          <p:nvPr/>
        </p:nvGrpSpPr>
        <p:grpSpPr bwMode="auto">
          <a:xfrm>
            <a:off x="1524000" y="1219200"/>
            <a:ext cx="6248400" cy="2362200"/>
            <a:chOff x="1524000" y="1219200"/>
            <a:chExt cx="6248400" cy="2362200"/>
          </a:xfrm>
        </p:grpSpPr>
        <p:sp>
          <p:nvSpPr>
            <p:cNvPr id="8" name="Content Placeholder 4"/>
            <p:cNvSpPr txBox="1">
              <a:spLocks/>
            </p:cNvSpPr>
            <p:nvPr/>
          </p:nvSpPr>
          <p:spPr bwMode="auto">
            <a:xfrm>
              <a:off x="1524000" y="1219200"/>
              <a:ext cx="6248400" cy="236220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182880" tIns="91440"/>
            <a:lstStyle/>
            <a:p>
              <a:pPr marL="182880" lvl="1" indent="-200025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Definition:</a:t>
              </a:r>
            </a:p>
            <a:p>
              <a:pPr marL="897255" lvl="2" indent="-45720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Non-native to the ecosystem under consideration</a:t>
              </a:r>
            </a:p>
            <a:p>
              <a:pPr marL="897255" lvl="2" indent="-457200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buFont typeface="+mj-lt"/>
                <a:buAutoNum type="arabicParenR"/>
                <a:defRPr/>
              </a:pPr>
              <a:r>
                <a:rPr lang="en-US" sz="2000" dirty="0">
                  <a:solidFill>
                    <a:schemeClr val="tx2"/>
                  </a:solidFill>
                  <a:latin typeface="+mn-lt"/>
                </a:rPr>
                <a:t>Whose introduction causes or is likely to cause economic or environmental harm or harm to human health</a:t>
              </a:r>
            </a:p>
            <a:p>
              <a:pPr marL="182880" lvl="1" indent="-200025" eaLnBrk="0" hangingPunct="0">
                <a:spcBef>
                  <a:spcPts val="250"/>
                </a:spcBef>
                <a:buClr>
                  <a:schemeClr val="accent1"/>
                </a:buClr>
                <a:buSzPct val="100000"/>
                <a:defRPr/>
              </a:pPr>
              <a:endParaRPr lang="en-US" sz="2000" dirty="0">
                <a:solidFill>
                  <a:schemeClr val="tx2"/>
                </a:solidFill>
                <a:latin typeface="+mn-lt"/>
              </a:endParaRPr>
            </a:p>
            <a:p>
              <a:pPr marL="265113" indent="-265113" eaLnBrk="0" hangingPunct="0">
                <a:spcBef>
                  <a:spcPts val="25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  <a:defRPr/>
              </a:pPr>
              <a:endParaRPr lang="en-US" sz="26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8216" name="TextBox 12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7432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/>
                <a:t>Presidential Executive Order 13112</a:t>
              </a:r>
            </a:p>
          </p:txBody>
        </p:sp>
      </p:grpSp>
      <p:grpSp>
        <p:nvGrpSpPr>
          <p:cNvPr id="8199" name="Group 34"/>
          <p:cNvGrpSpPr>
            <a:grpSpLocks/>
          </p:cNvGrpSpPr>
          <p:nvPr/>
        </p:nvGrpSpPr>
        <p:grpSpPr bwMode="auto">
          <a:xfrm>
            <a:off x="381000" y="3886200"/>
            <a:ext cx="8382000" cy="1752600"/>
            <a:chOff x="685800" y="4648200"/>
            <a:chExt cx="8001000" cy="1752600"/>
          </a:xfrm>
        </p:grpSpPr>
        <p:sp>
          <p:nvSpPr>
            <p:cNvPr id="34" name="Rectangle 33"/>
            <p:cNvSpPr/>
            <p:nvPr/>
          </p:nvSpPr>
          <p:spPr>
            <a:xfrm>
              <a:off x="685800" y="4648200"/>
              <a:ext cx="80010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8202" name="Group 32"/>
            <p:cNvGrpSpPr>
              <a:grpSpLocks/>
            </p:cNvGrpSpPr>
            <p:nvPr/>
          </p:nvGrpSpPr>
          <p:grpSpPr bwMode="auto">
            <a:xfrm>
              <a:off x="838200" y="4800600"/>
              <a:ext cx="7696200" cy="1447800"/>
              <a:chOff x="838200" y="3886200"/>
              <a:chExt cx="7696200" cy="1447800"/>
            </a:xfrm>
          </p:grpSpPr>
          <p:grpSp>
            <p:nvGrpSpPr>
              <p:cNvPr id="8203" name="Group 31"/>
              <p:cNvGrpSpPr>
                <a:grpSpLocks/>
              </p:cNvGrpSpPr>
              <p:nvPr/>
            </p:nvGrpSpPr>
            <p:grpSpPr bwMode="auto">
              <a:xfrm>
                <a:off x="838200" y="3886200"/>
                <a:ext cx="1828800" cy="1447800"/>
                <a:chOff x="838200" y="3886200"/>
                <a:chExt cx="1828800" cy="1447800"/>
              </a:xfrm>
            </p:grpSpPr>
            <p:pic>
              <p:nvPicPr>
                <p:cNvPr id="45059" name="Picture 3" descr="C:\Documents and Settings\bnathearn\My Documents\Downloads\1241014-WEB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38850" y="3886200"/>
                  <a:ext cx="1833562" cy="144780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</p:pic>
            <p:sp>
              <p:nvSpPr>
                <p:cNvPr id="22" name="TextBox 21"/>
                <p:cNvSpPr txBox="1"/>
                <p:nvPr/>
              </p:nvSpPr>
              <p:spPr>
                <a:xfrm>
                  <a:off x="838850" y="5029200"/>
                  <a:ext cx="1833562" cy="30480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49000"/>
                  </a:schemeClr>
                </a:solidFill>
              </p:spPr>
              <p:txBody>
                <a:bodyPr lIns="0" r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/>
                    <a:t>Asian Gypsy Moth</a:t>
                  </a:r>
                </a:p>
              </p:txBody>
            </p:sp>
          </p:grpSp>
          <p:grpSp>
            <p:nvGrpSpPr>
              <p:cNvPr id="8204" name="Group 29"/>
              <p:cNvGrpSpPr>
                <a:grpSpLocks/>
              </p:cNvGrpSpPr>
              <p:nvPr/>
            </p:nvGrpSpPr>
            <p:grpSpPr bwMode="auto">
              <a:xfrm>
                <a:off x="4648200" y="3886200"/>
                <a:ext cx="1981200" cy="1447800"/>
                <a:chOff x="4648200" y="3886200"/>
                <a:chExt cx="1905000" cy="1447800"/>
              </a:xfrm>
            </p:grpSpPr>
            <p:pic>
              <p:nvPicPr>
                <p:cNvPr id="45061" name="Picture 5" descr="C:\Documents and Settings\bnathearn\My Documents\Downloads\5358645-WEB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14090"/>
                <a:stretch>
                  <a:fillRect/>
                </a:stretch>
              </p:blipFill>
              <p:spPr bwMode="auto">
                <a:xfrm>
                  <a:off x="4648408" y="3886200"/>
                  <a:ext cx="1857749" cy="144780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4648408" y="5029200"/>
                  <a:ext cx="1904375" cy="30480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49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/>
                    <a:t>Spotted Knapweed</a:t>
                  </a:r>
                </a:p>
              </p:txBody>
            </p:sp>
          </p:grpSp>
          <p:grpSp>
            <p:nvGrpSpPr>
              <p:cNvPr id="8205" name="Group 28"/>
              <p:cNvGrpSpPr>
                <a:grpSpLocks/>
              </p:cNvGrpSpPr>
              <p:nvPr/>
            </p:nvGrpSpPr>
            <p:grpSpPr bwMode="auto">
              <a:xfrm>
                <a:off x="6705600" y="3886200"/>
                <a:ext cx="1828800" cy="1447800"/>
                <a:chOff x="6629400" y="3886200"/>
                <a:chExt cx="1828800" cy="1447800"/>
              </a:xfrm>
            </p:grpSpPr>
            <p:pic>
              <p:nvPicPr>
                <p:cNvPr id="45062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11111"/>
                <a:stretch>
                  <a:fillRect/>
                </a:stretch>
              </p:blipFill>
              <p:spPr bwMode="auto">
                <a:xfrm>
                  <a:off x="6623989" y="3886200"/>
                  <a:ext cx="1833562" cy="1447800"/>
                </a:xfrm>
                <a:prstGeom prst="rect">
                  <a:avLst/>
                </a:prstGeom>
                <a:noFill/>
                <a:ln w="9525">
                  <a:solidFill>
                    <a:schemeClr val="bg2">
                      <a:lumMod val="25000"/>
                    </a:schemeClr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25" name="TextBox 24"/>
                <p:cNvSpPr txBox="1"/>
                <p:nvPr/>
              </p:nvSpPr>
              <p:spPr>
                <a:xfrm>
                  <a:off x="6623989" y="5029200"/>
                  <a:ext cx="1833562" cy="30480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49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/>
                    <a:t>Elodea</a:t>
                  </a:r>
                </a:p>
              </p:txBody>
            </p:sp>
          </p:grpSp>
          <p:grpSp>
            <p:nvGrpSpPr>
              <p:cNvPr id="8206" name="Group 30"/>
              <p:cNvGrpSpPr>
                <a:grpSpLocks/>
              </p:cNvGrpSpPr>
              <p:nvPr/>
            </p:nvGrpSpPr>
            <p:grpSpPr bwMode="auto">
              <a:xfrm>
                <a:off x="2722419" y="3886200"/>
                <a:ext cx="1850231" cy="1447800"/>
                <a:chOff x="2722419" y="3886200"/>
                <a:chExt cx="1850231" cy="1447800"/>
              </a:xfrm>
            </p:grpSpPr>
            <p:pic>
              <p:nvPicPr>
                <p:cNvPr id="45060" name="Picture 4" descr="C:\Documents and Settings\bnathearn\My Documents\Downloads\1299199-PPT.jp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743633" y="3886200"/>
                  <a:ext cx="1829017" cy="1447800"/>
                </a:xfrm>
                <a:prstGeom prst="rect">
                  <a:avLst/>
                </a:prstGeom>
                <a:noFill/>
                <a:ln>
                  <a:solidFill>
                    <a:schemeClr val="bg2">
                      <a:lumMod val="25000"/>
                    </a:schemeClr>
                  </a:solidFill>
                </a:ln>
              </p:spPr>
            </p:pic>
            <p:sp>
              <p:nvSpPr>
                <p:cNvPr id="26" name="TextBox 25"/>
                <p:cNvSpPr txBox="1"/>
                <p:nvPr/>
              </p:nvSpPr>
              <p:spPr>
                <a:xfrm>
                  <a:off x="2722418" y="5029200"/>
                  <a:ext cx="1850232" cy="30480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49000"/>
                  </a:schemeClr>
                </a:solidFill>
              </p:spPr>
              <p:txBody>
                <a:bodyPr lIns="0" r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400" dirty="0"/>
                    <a:t>Zebra Mussel</a:t>
                  </a:r>
                </a:p>
              </p:txBody>
            </p:sp>
          </p:grpSp>
        </p:grpSp>
      </p:grpSp>
      <p:sp>
        <p:nvSpPr>
          <p:cNvPr id="8200" name="TextBox 26"/>
          <p:cNvSpPr txBox="1">
            <a:spLocks noChangeArrowheads="1"/>
          </p:cNvSpPr>
          <p:nvPr/>
        </p:nvSpPr>
        <p:spPr bwMode="auto">
          <a:xfrm>
            <a:off x="838200" y="58674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In Alaska, plant biologists and natural resource managers are tracking </a:t>
            </a:r>
            <a:r>
              <a:rPr lang="en-US">
                <a:latin typeface="Arial Black" pitchFamily="34" charset="0"/>
              </a:rPr>
              <a:t>332 </a:t>
            </a:r>
            <a:r>
              <a:rPr lang="en-US"/>
              <a:t>non-native </a:t>
            </a:r>
            <a:r>
              <a:rPr lang="en-US" u="sng"/>
              <a:t>plants</a:t>
            </a:r>
            <a:r>
              <a:rPr lang="en-US"/>
              <a:t> for potential invasiveness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04800" y="457200"/>
            <a:ext cx="8534400" cy="6096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eaLnBrk="0" hangingPunct="0">
              <a:defRPr/>
            </a:pPr>
            <a:r>
              <a:rPr lang="en-US" sz="3600" b="1" dirty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Typical Species Invasion Curve</a:t>
            </a:r>
          </a:p>
        </p:txBody>
      </p:sp>
      <p:grpSp>
        <p:nvGrpSpPr>
          <p:cNvPr id="9220" name="Group 14"/>
          <p:cNvGrpSpPr>
            <a:grpSpLocks/>
          </p:cNvGrpSpPr>
          <p:nvPr/>
        </p:nvGrpSpPr>
        <p:grpSpPr bwMode="auto">
          <a:xfrm>
            <a:off x="7924800" y="1676400"/>
            <a:ext cx="533400" cy="3886200"/>
            <a:chOff x="7772400" y="1295400"/>
            <a:chExt cx="838200" cy="4343400"/>
          </a:xfrm>
        </p:grpSpPr>
        <p:sp>
          <p:nvSpPr>
            <p:cNvPr id="14" name="Right Arrow 13"/>
            <p:cNvSpPr/>
            <p:nvPr/>
          </p:nvSpPr>
          <p:spPr>
            <a:xfrm rot="16200000">
              <a:off x="6019800" y="3048000"/>
              <a:ext cx="4343400" cy="838200"/>
            </a:xfrm>
            <a:prstGeom prst="rightArrow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6858142" y="3885926"/>
              <a:ext cx="2666719" cy="533854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 rot="16200000">
              <a:off x="7620187" y="4877894"/>
              <a:ext cx="1142626" cy="379186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72400" y="914400"/>
            <a:ext cx="1143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$$</a:t>
            </a:r>
          </a:p>
        </p:txBody>
      </p:sp>
      <p:pic>
        <p:nvPicPr>
          <p:cNvPr id="9222" name="Picture 10" descr="S:\weeds\Invasion Curve Graphics\Invasion-curve_b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7673975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311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Invasive Species in Alaska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sz="half" idx="1"/>
          </p:nvPr>
        </p:nvSpPr>
        <p:spPr>
          <a:xfrm>
            <a:off x="304800" y="5867400"/>
            <a:ext cx="8458200" cy="57943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z="2400" smtClean="0">
                <a:latin typeface="Arial" charset="0"/>
                <a:cs typeface="Arial" charset="0"/>
              </a:rPr>
              <a:t>•</a:t>
            </a:r>
            <a:r>
              <a:rPr lang="en-US" sz="2400" smtClean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sz="2000" smtClean="0">
                <a:solidFill>
                  <a:schemeClr val="tx2"/>
                </a:solidFill>
              </a:rPr>
              <a:t>AS 03.05.010 </a:t>
            </a:r>
            <a:r>
              <a:rPr lang="en-US" sz="2000" smtClean="0">
                <a:latin typeface="Arial" charset="0"/>
                <a:cs typeface="Arial" charset="0"/>
              </a:rPr>
              <a:t>• </a:t>
            </a:r>
            <a:r>
              <a:rPr lang="en-US" sz="2000" smtClean="0">
                <a:solidFill>
                  <a:schemeClr val="tx2"/>
                </a:solidFill>
                <a:cs typeface="Arial" charset="0"/>
              </a:rPr>
              <a:t>AS 03.05.030 </a:t>
            </a:r>
            <a:r>
              <a:rPr lang="en-US" sz="2000" smtClean="0">
                <a:latin typeface="Arial" charset="0"/>
                <a:cs typeface="Arial" charset="0"/>
              </a:rPr>
              <a:t>•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smtClean="0">
                <a:solidFill>
                  <a:schemeClr val="tx2"/>
                </a:solidFill>
                <a:cs typeface="Arial" charset="0"/>
              </a:rPr>
              <a:t>AS 03.05.027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smtClean="0">
                <a:latin typeface="Arial" charset="0"/>
                <a:cs typeface="Arial" charset="0"/>
              </a:rPr>
              <a:t>•</a:t>
            </a:r>
            <a:r>
              <a:rPr lang="en-US" sz="2000" smtClean="0">
                <a:cs typeface="Arial" charset="0"/>
              </a:rPr>
              <a:t> </a:t>
            </a:r>
            <a:r>
              <a:rPr lang="en-US" sz="2000" smtClean="0">
                <a:solidFill>
                  <a:schemeClr val="tx2"/>
                </a:solidFill>
                <a:cs typeface="Arial" charset="0"/>
              </a:rPr>
              <a:t>AS 44.37.030</a:t>
            </a:r>
            <a:r>
              <a:rPr lang="en-US" sz="2400" smtClean="0">
                <a:latin typeface="Arial" charset="0"/>
                <a:cs typeface="Arial" charset="0"/>
              </a:rPr>
              <a:t> •</a:t>
            </a:r>
            <a:endParaRPr lang="en-US" sz="2400" smtClean="0">
              <a:solidFill>
                <a:schemeClr val="tx2"/>
              </a:solidFill>
            </a:endParaRPr>
          </a:p>
        </p:txBody>
      </p:sp>
      <p:pic>
        <p:nvPicPr>
          <p:cNvPr id="4" name="Picture 4" descr="C:\Documents and Settings\bnathearn\My Documents\Logos\DNR Logo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953000"/>
            <a:ext cx="990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962400" cy="762000"/>
          </a:xfrm>
          <a:prstGeom prst="rect">
            <a:avLst/>
          </a:prstGeom>
        </p:spPr>
        <p:txBody>
          <a:bodyPr tIns="0" bIns="0"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Department of Natural Resources 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457200" y="1066800"/>
            <a:ext cx="3429000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Inspection and grading of agricultural products (Labeling-Weed Free Forage Program)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Coordination, planning, regulation review</a:t>
            </a:r>
          </a:p>
          <a:p>
            <a:pPr marL="547688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5486400" y="1752600"/>
            <a:ext cx="309403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Regulate and control the entry, transport of seeds, plants and other horticultural or agricultural products</a:t>
            </a: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182880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Control and eradicate the spread of pests</a:t>
            </a:r>
          </a:p>
          <a:p>
            <a:pPr marL="547688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  <a:defRPr/>
            </a:pPr>
            <a:endParaRPr lang="en-US" sz="26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26793">
            <a:off x="1310486" y="4007810"/>
            <a:ext cx="1343547" cy="1738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" descr="Certified Straw"/>
          <p:cNvPicPr>
            <a:picLocks noChangeAspect="1" noChangeArrowheads="1"/>
          </p:cNvPicPr>
          <p:nvPr/>
        </p:nvPicPr>
        <p:blipFill>
          <a:blip r:embed="rId5" cstate="print"/>
          <a:srcRect l="13655" t="1450" r="31723"/>
          <a:stretch>
            <a:fillRect/>
          </a:stretch>
        </p:blipFill>
        <p:spPr bwMode="auto">
          <a:xfrm>
            <a:off x="3657600" y="2438400"/>
            <a:ext cx="1676400" cy="279082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31163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Invasive Species in Alaska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267" name="Content Placeholder 5"/>
          <p:cNvSpPr>
            <a:spLocks noGrp="1"/>
          </p:cNvSpPr>
          <p:nvPr>
            <p:ph sz="half" idx="2"/>
          </p:nvPr>
        </p:nvSpPr>
        <p:spPr>
          <a:xfrm>
            <a:off x="5257800" y="2590800"/>
            <a:ext cx="3276600" cy="1752600"/>
          </a:xfrm>
          <a:solidFill>
            <a:schemeClr val="bg2">
              <a:alpha val="76077"/>
            </a:schemeClr>
          </a:solidFill>
          <a:ln w="25400">
            <a:solidFill>
              <a:schemeClr val="accent1"/>
            </a:solidFill>
          </a:ln>
        </p:spPr>
        <p:txBody>
          <a:bodyPr lIns="0" tIns="0" rIns="0" bIns="0" anchor="ctr"/>
          <a:lstStyle/>
          <a:p>
            <a:pPr algn="ctr">
              <a:buFont typeface="Wingdings 2" pitchFamily="18" charset="2"/>
              <a:buNone/>
            </a:pPr>
            <a:r>
              <a:rPr lang="en-US" sz="2400" smtClean="0">
                <a:solidFill>
                  <a:schemeClr val="tx2"/>
                </a:solidFill>
              </a:rPr>
              <a:t>Report an Invasive! </a:t>
            </a:r>
          </a:p>
          <a:p>
            <a:pPr algn="ctr">
              <a:buFont typeface="Wingdings 2" pitchFamily="18" charset="2"/>
              <a:buNone/>
            </a:pPr>
            <a:r>
              <a:rPr lang="en-US" sz="2400" b="1" smtClean="0">
                <a:solidFill>
                  <a:schemeClr val="tx2"/>
                </a:solidFill>
              </a:rPr>
              <a:t>1-877-INVASIV</a:t>
            </a:r>
            <a:endParaRPr lang="en-US" sz="2400" smtClean="0">
              <a:solidFill>
                <a:schemeClr val="tx2"/>
              </a:solidFill>
            </a:endParaRPr>
          </a:p>
          <a:p>
            <a:pPr algn="ctr">
              <a:buFont typeface="Wingdings 2" pitchFamily="18" charset="2"/>
              <a:buNone/>
            </a:pPr>
            <a:r>
              <a:rPr lang="en-US" sz="2000" smtClean="0">
                <a:solidFill>
                  <a:schemeClr val="tx2"/>
                </a:solidFill>
              </a:rPr>
              <a:t>(1-877-468-2748)</a:t>
            </a:r>
            <a:endParaRPr lang="en-US" sz="2400" smtClean="0">
              <a:solidFill>
                <a:schemeClr val="tx2"/>
              </a:solidFill>
            </a:endParaRPr>
          </a:p>
          <a:p>
            <a:pPr lvl="1"/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838200"/>
            <a:ext cx="3962400" cy="762000"/>
          </a:xfrm>
          <a:prstGeom prst="rect">
            <a:avLst/>
          </a:prstGeom>
        </p:spPr>
        <p:txBody>
          <a:bodyPr tIns="0" bIns="0" anchor="b">
            <a:normAutofit fontScale="8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Department of Fish &amp; Game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4953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" name="Content Placeholder 5"/>
          <p:cNvSpPr txBox="1">
            <a:spLocks/>
          </p:cNvSpPr>
          <p:nvPr/>
        </p:nvSpPr>
        <p:spPr bwMode="auto">
          <a:xfrm>
            <a:off x="457200" y="990600"/>
            <a:ext cx="44656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AS 15.05.020</a:t>
            </a:r>
          </a:p>
          <a:p>
            <a:pPr marL="722313" lvl="1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Maintain and protect fish, game &amp; aquatic plant resources</a:t>
            </a: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</a:rPr>
              <a:t>Aquatic Nuisance Species Management Plan-2002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Alaska’s history of invasion,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Species considered to be the highest threat,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Pathways for introduction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Management actions to: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/>
              <a:t> prevent the introduction or spread of invasive species,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/>
              <a:t>promote early detection and rapid response actions, 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/>
              <a:t>And control or eradicate invasive species.</a:t>
            </a:r>
          </a:p>
          <a:p>
            <a:pPr marL="722313" lvl="1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en-US" sz="2400" dirty="0">
              <a:solidFill>
                <a:schemeClr val="tx2"/>
              </a:solidFill>
              <a:latin typeface="+mn-lt"/>
            </a:endParaRPr>
          </a:p>
          <a:p>
            <a:pPr marL="547688" lvl="1" indent="-200025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/>
            </a:pPr>
            <a:endParaRPr lang="en-US" sz="2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83563" cy="1050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Projects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1371600"/>
            <a:ext cx="8382000" cy="4953000"/>
          </a:xfrm>
          <a:prstGeom prst="rect">
            <a:avLst/>
          </a:prstGeom>
        </p:spPr>
        <p:txBody>
          <a:bodyPr lIns="182880" tIns="91440">
            <a:normAutofit/>
          </a:bodyPr>
          <a:lstStyle/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/>
              <a:buChar char=""/>
              <a:defRPr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304800" y="1219200"/>
          <a:ext cx="8458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293" name="Picture 4" descr="C:\Documents and Settings\bnathearn\My Documents\Logos\DNR Logo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38600" y="3200400"/>
            <a:ext cx="9906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Strategic Plan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6793">
            <a:off x="5694262" y="665890"/>
            <a:ext cx="2699135" cy="3493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1371600"/>
            <a:ext cx="8382000" cy="4953000"/>
          </a:xfrm>
          <a:prstGeom prst="rect">
            <a:avLst/>
          </a:prstGeom>
        </p:spPr>
        <p:txBody>
          <a:bodyPr lIns="182880" tIns="91440">
            <a:normAutofit fontScale="92500" lnSpcReduction="10000"/>
          </a:bodyPr>
          <a:lstStyle/>
          <a:p>
            <a:pPr marL="265176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Prevention</a:t>
            </a:r>
          </a:p>
          <a:p>
            <a:pPr marL="722376" lvl="1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Regulations &amp; Policy</a:t>
            </a:r>
          </a:p>
          <a:p>
            <a:pPr marL="1179576" lvl="2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Coordination</a:t>
            </a:r>
          </a:p>
          <a:p>
            <a:pPr marL="1636776" lvl="3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Early Detection </a:t>
            </a:r>
          </a:p>
          <a:p>
            <a:pPr marL="2093976" lvl="4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&amp; Rapid Response</a:t>
            </a:r>
          </a:p>
          <a:p>
            <a:pPr marL="2093976" lvl="4" indent="-265176" fontAlgn="auto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Control &amp; Management</a:t>
            </a:r>
          </a:p>
          <a:p>
            <a:pPr marL="2551176" lvl="5" indent="-265176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Inventory &amp; Monitoring</a:t>
            </a:r>
          </a:p>
          <a:p>
            <a:pPr marL="3008376" lvl="6" indent="-265176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Education</a:t>
            </a:r>
          </a:p>
          <a:p>
            <a:pPr marL="3465576" lvl="7" indent="-265176">
              <a:lnSpc>
                <a:spcPct val="120000"/>
              </a:lnSpc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r>
              <a:rPr lang="en-US" sz="3000" dirty="0">
                <a:solidFill>
                  <a:schemeClr val="tx2"/>
                </a:solidFill>
                <a:latin typeface="+mn-lt"/>
              </a:rPr>
              <a:t>Research</a:t>
            </a:r>
          </a:p>
          <a:p>
            <a:pPr marL="265176" indent="-265176" fontAlgn="auto">
              <a:spcBef>
                <a:spcPts val="25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Wingdings 2"/>
              <a:buChar char=""/>
              <a:defRPr/>
            </a:pP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317" name="TextBox 17"/>
          <p:cNvSpPr txBox="1">
            <a:spLocks noChangeArrowheads="1"/>
          </p:cNvSpPr>
          <p:nvPr/>
        </p:nvSpPr>
        <p:spPr bwMode="auto">
          <a:xfrm>
            <a:off x="3505200" y="6019800"/>
            <a:ext cx="533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>
                <a:solidFill>
                  <a:srgbClr val="002060"/>
                </a:solidFill>
                <a:latin typeface="Verdana" pitchFamily="34" charset="0"/>
              </a:rPr>
              <a:t>http://plants.alaska.gov/invasives/strategic-plan.php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83563" cy="685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02060"/>
                </a:solidFill>
              </a:rPr>
              <a:t>Regulations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295400"/>
            <a:ext cx="4114800" cy="4876800"/>
          </a:xfrm>
        </p:spPr>
        <p:txBody>
          <a:bodyPr>
            <a:normAutofit fontScale="92500" lnSpcReduction="20000"/>
          </a:bodyPr>
          <a:lstStyle/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Under Review..</a:t>
            </a:r>
          </a:p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en-US" sz="1900" dirty="0" smtClean="0">
              <a:solidFill>
                <a:schemeClr val="tx2"/>
              </a:solidFill>
            </a:endParaRPr>
          </a:p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11 AAC 34</a:t>
            </a:r>
          </a:p>
          <a:p>
            <a:pPr marL="548640" lvl="1" indent="-201168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Verdana"/>
              <a:buChar char="◦"/>
              <a:defRPr/>
            </a:pPr>
            <a:r>
              <a:rPr lang="en-US" dirty="0" smtClean="0">
                <a:solidFill>
                  <a:schemeClr val="tx2"/>
                </a:solidFill>
              </a:rPr>
              <a:t>Seed Laws</a:t>
            </a:r>
          </a:p>
          <a:p>
            <a:pPr marL="548640" lvl="1" indent="-201168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Verdana"/>
              <a:buChar char="◦"/>
              <a:defRPr/>
            </a:pPr>
            <a:r>
              <a:rPr lang="en-US" dirty="0" smtClean="0">
                <a:solidFill>
                  <a:schemeClr val="tx2"/>
                </a:solidFill>
              </a:rPr>
              <a:t>Quarantine laws</a:t>
            </a:r>
          </a:p>
          <a:p>
            <a:pPr marL="548640" lvl="1" indent="-201168" fontAlgn="auto"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Verdana"/>
              <a:buChar char="◦"/>
              <a:defRPr/>
            </a:pPr>
            <a:r>
              <a:rPr lang="en-US" dirty="0" smtClean="0">
                <a:solidFill>
                  <a:schemeClr val="tx2"/>
                </a:solidFill>
              </a:rPr>
              <a:t>Pest Laws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Commissioner’s review</a:t>
            </a:r>
          </a:p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265176" indent="-265176" fontAlgn="auto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en-US" sz="3600" dirty="0" smtClean="0">
                <a:solidFill>
                  <a:schemeClr val="tx2"/>
                </a:solidFill>
              </a:rPr>
              <a:t>Public Review</a:t>
            </a:r>
          </a:p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 typeface="Verdana"/>
              <a:buChar char="◦"/>
              <a:defRPr/>
            </a:pPr>
            <a:r>
              <a:rPr lang="en-US" dirty="0" smtClean="0">
                <a:solidFill>
                  <a:schemeClr val="tx2"/>
                </a:solidFill>
              </a:rPr>
              <a:t>Should be out soon!</a:t>
            </a:r>
          </a:p>
          <a:p>
            <a:pPr marL="548640" lvl="1" indent="-201168" fontAlgn="auto"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Verdana"/>
              <a:buChar char="◦"/>
              <a:defRPr/>
            </a:pPr>
            <a:endParaRPr lang="en-US" sz="3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8640" lvl="1" indent="-201168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Verdana"/>
              <a:buChar char="◦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705600" y="4343400"/>
            <a:ext cx="457200" cy="838200"/>
          </a:xfrm>
          <a:prstGeom prst="downArrow">
            <a:avLst/>
          </a:prstGeom>
          <a:solidFill>
            <a:srgbClr val="0020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 rot="1278758">
            <a:off x="1600200" y="2514600"/>
            <a:ext cx="1971675" cy="2019300"/>
            <a:chOff x="1295400" y="3200400"/>
            <a:chExt cx="1972411" cy="2018987"/>
          </a:xfrm>
        </p:grpSpPr>
        <p:pic>
          <p:nvPicPr>
            <p:cNvPr id="14342" name="Picture 3" descr="C:\Documents and Settings\bnathearn\Local Settings\Temporary Internet Files\Content.IE5\9CMRLTGJ\MC900323091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200400"/>
              <a:ext cx="1972411" cy="2018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4" descr="C:\Documents and Settings\bnathearn\My Documents\Logos\DNR Logo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9800" y="3429000"/>
              <a:ext cx="228600" cy="233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rgbClr val="002060"/>
      </a:dk1>
      <a:lt1>
        <a:sysClr val="window" lastClr="FFFFFF"/>
      </a:lt1>
      <a:dk2>
        <a:srgbClr val="3F3F3F"/>
      </a:dk2>
      <a:lt2>
        <a:srgbClr val="E3DED1"/>
      </a:lt2>
      <a:accent1>
        <a:srgbClr val="002060"/>
      </a:accent1>
      <a:accent2>
        <a:srgbClr val="877852"/>
      </a:accent2>
      <a:accent3>
        <a:srgbClr val="3A6331"/>
      </a:accent3>
      <a:accent4>
        <a:srgbClr val="433C29"/>
      </a:accent4>
      <a:accent5>
        <a:srgbClr val="4E8542"/>
      </a:accent5>
      <a:accent6>
        <a:srgbClr val="C19859"/>
      </a:accent6>
      <a:hlink>
        <a:srgbClr val="0070C0"/>
      </a:hlink>
      <a:folHlink>
        <a:srgbClr val="FF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1475</TotalTime>
  <Words>423</Words>
  <Application>Microsoft Office PowerPoint</Application>
  <PresentationFormat>On-screen Show (4:3)</PresentationFormat>
  <Paragraphs>121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State of Alaska Invasive Species</vt:lpstr>
      <vt:lpstr>State of Alaska Invasive Species</vt:lpstr>
      <vt:lpstr>Invasive Species in Alaska</vt:lpstr>
      <vt:lpstr>Slide 4</vt:lpstr>
      <vt:lpstr>Invasive Species in Alaska</vt:lpstr>
      <vt:lpstr>Invasive Species in Alaska</vt:lpstr>
      <vt:lpstr>Projects</vt:lpstr>
      <vt:lpstr>Strategic Plan</vt:lpstr>
      <vt:lpstr>Regulations</vt:lpstr>
      <vt:lpstr>Coordination</vt:lpstr>
      <vt:lpstr>Coordination</vt:lpstr>
      <vt:lpstr>Slide 12</vt:lpstr>
      <vt:lpstr>State of Alaska Invasive Species</vt:lpstr>
    </vt:vector>
  </TitlesOfParts>
  <Company>Dept of Natural Resources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Alaska Update: Invasive Weeds &amp; Agricultural Pests</dc:title>
  <dc:creator>Brianne Athearn</dc:creator>
  <cp:lastModifiedBy>mfreeman</cp:lastModifiedBy>
  <cp:revision>149</cp:revision>
  <dcterms:created xsi:type="dcterms:W3CDTF">2011-10-13T18:44:58Z</dcterms:created>
  <dcterms:modified xsi:type="dcterms:W3CDTF">2011-12-06T19:25:39Z</dcterms:modified>
</cp:coreProperties>
</file>