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3" r:id="rId1"/>
    <p:sldMasterId id="2147483745" r:id="rId2"/>
  </p:sldMasterIdLst>
  <p:notesMasterIdLst>
    <p:notesMasterId r:id="rId35"/>
  </p:notesMasterIdLst>
  <p:handoutMasterIdLst>
    <p:handoutMasterId r:id="rId36"/>
  </p:handoutMasterIdLst>
  <p:sldIdLst>
    <p:sldId id="270" r:id="rId3"/>
    <p:sldId id="314" r:id="rId4"/>
    <p:sldId id="306" r:id="rId5"/>
    <p:sldId id="313" r:id="rId6"/>
    <p:sldId id="275" r:id="rId7"/>
    <p:sldId id="277" r:id="rId8"/>
    <p:sldId id="273" r:id="rId9"/>
    <p:sldId id="301" r:id="rId10"/>
    <p:sldId id="276" r:id="rId11"/>
    <p:sldId id="291" r:id="rId12"/>
    <p:sldId id="292" r:id="rId13"/>
    <p:sldId id="278" r:id="rId14"/>
    <p:sldId id="284" r:id="rId15"/>
    <p:sldId id="280" r:id="rId16"/>
    <p:sldId id="279" r:id="rId17"/>
    <p:sldId id="286" r:id="rId18"/>
    <p:sldId id="281" r:id="rId19"/>
    <p:sldId id="315" r:id="rId20"/>
    <p:sldId id="282" r:id="rId21"/>
    <p:sldId id="283" r:id="rId22"/>
    <p:sldId id="285" r:id="rId23"/>
    <p:sldId id="289" r:id="rId24"/>
    <p:sldId id="304" r:id="rId25"/>
    <p:sldId id="290" r:id="rId26"/>
    <p:sldId id="305" r:id="rId27"/>
    <p:sldId id="294" r:id="rId28"/>
    <p:sldId id="316" r:id="rId29"/>
    <p:sldId id="302" r:id="rId30"/>
    <p:sldId id="287" r:id="rId31"/>
    <p:sldId id="303" r:id="rId32"/>
    <p:sldId id="288" r:id="rId33"/>
    <p:sldId id="310"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9BF9"/>
    <a:srgbClr val="D200B9"/>
    <a:srgbClr val="8BBC00"/>
    <a:srgbClr val="FEF14C"/>
    <a:srgbClr val="C48D0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25" autoAdjust="0"/>
    <p:restoredTop sz="90251" autoAdjust="0"/>
  </p:normalViewPr>
  <p:slideViewPr>
    <p:cSldViewPr>
      <p:cViewPr varScale="1">
        <p:scale>
          <a:sx n="118" d="100"/>
          <a:sy n="118" d="100"/>
        </p:scale>
        <p:origin x="-546" y="-10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8472E43-0414-461E-95EB-D18B724A3E7C}" type="datetimeFigureOut">
              <a:rPr lang="en-US" smtClean="0"/>
              <a:t>3/31/2016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ABA7AE1-72DC-4BF0-8414-4BF10F303DAB}" type="slidenum">
              <a:rPr lang="en-US" smtClean="0"/>
              <a:t>‹#›</a:t>
            </a:fld>
            <a:endParaRPr lang="en-US"/>
          </a:p>
        </p:txBody>
      </p:sp>
    </p:spTree>
    <p:extLst>
      <p:ext uri="{BB962C8B-B14F-4D97-AF65-F5344CB8AC3E}">
        <p14:creationId xmlns:p14="http://schemas.microsoft.com/office/powerpoint/2010/main" val="36327345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7F142E-4269-4427-AC12-3C7825D6E41F}" type="datetimeFigureOut">
              <a:rPr lang="en-US" smtClean="0"/>
              <a:t>3/31/2016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011C32C-4E96-4B0A-A5F3-EF101D1A5B4D}" type="slidenum">
              <a:rPr lang="en-US" smtClean="0"/>
              <a:t>‹#›</a:t>
            </a:fld>
            <a:endParaRPr lang="en-US"/>
          </a:p>
        </p:txBody>
      </p:sp>
    </p:spTree>
    <p:extLst>
      <p:ext uri="{BB962C8B-B14F-4D97-AF65-F5344CB8AC3E}">
        <p14:creationId xmlns:p14="http://schemas.microsoft.com/office/powerpoint/2010/main" val="29439847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11C32C-4E96-4B0A-A5F3-EF101D1A5B4D}" type="slidenum">
              <a:rPr lang="en-US" smtClean="0"/>
              <a:t>6</a:t>
            </a:fld>
            <a:endParaRPr lang="en-US"/>
          </a:p>
        </p:txBody>
      </p:sp>
    </p:spTree>
    <p:extLst>
      <p:ext uri="{BB962C8B-B14F-4D97-AF65-F5344CB8AC3E}">
        <p14:creationId xmlns:p14="http://schemas.microsoft.com/office/powerpoint/2010/main" val="30518398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11C32C-4E96-4B0A-A5F3-EF101D1A5B4D}" type="slidenum">
              <a:rPr lang="en-US" smtClean="0"/>
              <a:t>7</a:t>
            </a:fld>
            <a:endParaRPr lang="en-US"/>
          </a:p>
        </p:txBody>
      </p:sp>
    </p:spTree>
    <p:extLst>
      <p:ext uri="{BB962C8B-B14F-4D97-AF65-F5344CB8AC3E}">
        <p14:creationId xmlns:p14="http://schemas.microsoft.com/office/powerpoint/2010/main" val="3976441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11C32C-4E96-4B0A-A5F3-EF101D1A5B4D}" type="slidenum">
              <a:rPr lang="en-US" smtClean="0"/>
              <a:t>23</a:t>
            </a:fld>
            <a:endParaRPr lang="en-US"/>
          </a:p>
        </p:txBody>
      </p:sp>
    </p:spTree>
    <p:extLst>
      <p:ext uri="{BB962C8B-B14F-4D97-AF65-F5344CB8AC3E}">
        <p14:creationId xmlns:p14="http://schemas.microsoft.com/office/powerpoint/2010/main" val="8401668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11C32C-4E96-4B0A-A5F3-EF101D1A5B4D}" type="slidenum">
              <a:rPr lang="en-US" smtClean="0"/>
              <a:t>24</a:t>
            </a:fld>
            <a:endParaRPr lang="en-US"/>
          </a:p>
        </p:txBody>
      </p:sp>
    </p:spTree>
    <p:extLst>
      <p:ext uri="{BB962C8B-B14F-4D97-AF65-F5344CB8AC3E}">
        <p14:creationId xmlns:p14="http://schemas.microsoft.com/office/powerpoint/2010/main" val="28404765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11C32C-4E96-4B0A-A5F3-EF101D1A5B4D}" type="slidenum">
              <a:rPr lang="en-US" smtClean="0"/>
              <a:t>26</a:t>
            </a:fld>
            <a:endParaRPr lang="en-US"/>
          </a:p>
        </p:txBody>
      </p:sp>
    </p:spTree>
    <p:extLst>
      <p:ext uri="{BB962C8B-B14F-4D97-AF65-F5344CB8AC3E}">
        <p14:creationId xmlns:p14="http://schemas.microsoft.com/office/powerpoint/2010/main" val="42442163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S&amp;TC</a:t>
            </a:r>
            <a:r>
              <a:rPr lang="en-US" baseline="0" dirty="0" smtClean="0"/>
              <a:t> looked at interaction of reforestation with I&amp;D; outbreaks can affect reforestation success (e.g., by killing seed trees); no change needed to this regulations</a:t>
            </a:r>
            <a:endParaRPr lang="en-US" dirty="0"/>
          </a:p>
        </p:txBody>
      </p:sp>
      <p:sp>
        <p:nvSpPr>
          <p:cNvPr id="4" name="Slide Number Placeholder 3"/>
          <p:cNvSpPr>
            <a:spLocks noGrp="1"/>
          </p:cNvSpPr>
          <p:nvPr>
            <p:ph type="sldNum" sz="quarter" idx="10"/>
          </p:nvPr>
        </p:nvSpPr>
        <p:spPr/>
        <p:txBody>
          <a:bodyPr/>
          <a:lstStyle/>
          <a:p>
            <a:fld id="{F011C32C-4E96-4B0A-A5F3-EF101D1A5B4D}" type="slidenum">
              <a:rPr lang="en-US" smtClean="0"/>
              <a:t>27</a:t>
            </a:fld>
            <a:endParaRPr lang="en-US"/>
          </a:p>
        </p:txBody>
      </p:sp>
    </p:spTree>
    <p:extLst>
      <p:ext uri="{BB962C8B-B14F-4D97-AF65-F5344CB8AC3E}">
        <p14:creationId xmlns:p14="http://schemas.microsoft.com/office/powerpoint/2010/main" val="29720855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11C32C-4E96-4B0A-A5F3-EF101D1A5B4D}" type="slidenum">
              <a:rPr lang="en-US" smtClean="0"/>
              <a:t>28</a:t>
            </a:fld>
            <a:endParaRPr lang="en-US"/>
          </a:p>
        </p:txBody>
      </p:sp>
    </p:spTree>
    <p:extLst>
      <p:ext uri="{BB962C8B-B14F-4D97-AF65-F5344CB8AC3E}">
        <p14:creationId xmlns:p14="http://schemas.microsoft.com/office/powerpoint/2010/main" val="1856019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C0552AB-E46A-492F-811A-0172A1F969F8}" type="datetimeFigureOut">
              <a:rPr lang="en-US" smtClean="0"/>
              <a:t>3/31/2016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B2C793-FAD9-4407-84DB-05A0B0CA2D4C}" type="slidenum">
              <a:rPr lang="en-US" smtClean="0"/>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0552AB-E46A-492F-811A-0172A1F969F8}" type="datetimeFigureOut">
              <a:rPr lang="en-US" smtClean="0"/>
              <a:t>3/31/2016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B2C793-FAD9-4407-84DB-05A0B0CA2D4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C0552AB-E46A-492F-811A-0172A1F969F8}" type="datetimeFigureOut">
              <a:rPr lang="en-US" smtClean="0"/>
              <a:t>3/31/2016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B2C793-FAD9-4407-84DB-05A0B0CA2D4C}"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2715888C-A9C6-46F7-913D-8CDEE1391390}" type="datetimeFigureOut">
              <a:rPr lang="en-US" smtClean="0"/>
              <a:pPr/>
              <a:t>3/31/2016</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solidFill>
                <a:srgbClr val="C9C2D1"/>
              </a:solidFill>
            </a:endParaRPr>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2DADF0F6-74B8-43C9-8292-A807C3CB5330}" type="slidenum">
              <a:rPr lang="en-US" smtClean="0">
                <a:solidFill>
                  <a:srgbClr val="C9C2D1"/>
                </a:solidFill>
              </a:rPr>
              <a:pPr/>
              <a:t>‹#›</a:t>
            </a:fld>
            <a:endParaRPr lang="en-US">
              <a:solidFill>
                <a:srgbClr val="C9C2D1"/>
              </a:solidFill>
            </a:endParaRPr>
          </a:p>
        </p:txBody>
      </p:sp>
    </p:spTree>
    <p:extLst>
      <p:ext uri="{BB962C8B-B14F-4D97-AF65-F5344CB8AC3E}">
        <p14:creationId xmlns:p14="http://schemas.microsoft.com/office/powerpoint/2010/main" val="1528506162"/>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2715888C-A9C6-46F7-913D-8CDEE1391390}" type="datetimeFigureOut">
              <a:rPr lang="en-US" smtClean="0">
                <a:solidFill>
                  <a:srgbClr val="69676D"/>
                </a:solidFill>
              </a:rPr>
              <a:pPr/>
              <a:t>3/31/2016</a:t>
            </a:fld>
            <a:endParaRPr lang="en-US">
              <a:solidFill>
                <a:srgbClr val="69676D"/>
              </a:solidFill>
            </a:endParaRPr>
          </a:p>
        </p:txBody>
      </p:sp>
      <p:sp>
        <p:nvSpPr>
          <p:cNvPr id="5" name="Footer Placeholder 4"/>
          <p:cNvSpPr>
            <a:spLocks noGrp="1"/>
          </p:cNvSpPr>
          <p:nvPr>
            <p:ph type="ftr" sz="quarter" idx="11"/>
          </p:nvPr>
        </p:nvSpPr>
        <p:spPr/>
        <p:txBody>
          <a:bodyPr/>
          <a:lstStyle/>
          <a:p>
            <a:endParaRPr lang="en-US">
              <a:solidFill>
                <a:srgbClr val="69676D"/>
              </a:solidFill>
            </a:endParaRPr>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2DADF0F6-74B8-43C9-8292-A807C3CB5330}"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6949494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2715888C-A9C6-46F7-913D-8CDEE1391390}" type="datetimeFigureOut">
              <a:rPr lang="en-US" smtClean="0">
                <a:solidFill>
                  <a:srgbClr val="69676D"/>
                </a:solidFill>
              </a:rPr>
              <a:pPr/>
              <a:t>3/31/2016</a:t>
            </a:fld>
            <a:endParaRPr lang="en-US">
              <a:solidFill>
                <a:srgbClr val="69676D"/>
              </a:solidFill>
            </a:endParaRPr>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2DADF0F6-74B8-43C9-8292-A807C3CB5330}" type="slidenum">
              <a:rPr lang="en-US" smtClean="0"/>
              <a:pPr/>
              <a:t>‹#›</a:t>
            </a:fld>
            <a:endParaRPr lang="en-US"/>
          </a:p>
        </p:txBody>
      </p:sp>
      <p:sp>
        <p:nvSpPr>
          <p:cNvPr id="14" name="Footer Placeholder 13"/>
          <p:cNvSpPr>
            <a:spLocks noGrp="1"/>
          </p:cNvSpPr>
          <p:nvPr>
            <p:ph type="ftr" sz="quarter" idx="12"/>
          </p:nvPr>
        </p:nvSpPr>
        <p:spPr/>
        <p:txBody>
          <a:bodyPr/>
          <a:lstStyle/>
          <a:p>
            <a:endParaRPr lang="en-US">
              <a:solidFill>
                <a:srgbClr val="69676D"/>
              </a:solidFill>
            </a:endParaRPr>
          </a:p>
        </p:txBody>
      </p:sp>
    </p:spTree>
    <p:extLst>
      <p:ext uri="{BB962C8B-B14F-4D97-AF65-F5344CB8AC3E}">
        <p14:creationId xmlns:p14="http://schemas.microsoft.com/office/powerpoint/2010/main" val="925549755"/>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2715888C-A9C6-46F7-913D-8CDEE1391390}" type="datetimeFigureOut">
              <a:rPr lang="en-US" smtClean="0">
                <a:solidFill>
                  <a:srgbClr val="69676D"/>
                </a:solidFill>
              </a:rPr>
              <a:pPr/>
              <a:t>3/31/2016</a:t>
            </a:fld>
            <a:endParaRPr lang="en-US">
              <a:solidFill>
                <a:srgbClr val="69676D"/>
              </a:solidFill>
            </a:endParaRPr>
          </a:p>
        </p:txBody>
      </p:sp>
      <p:sp>
        <p:nvSpPr>
          <p:cNvPr id="10" name="Slide Number Placeholder 9"/>
          <p:cNvSpPr>
            <a:spLocks noGrp="1"/>
          </p:cNvSpPr>
          <p:nvPr>
            <p:ph type="sldNum" sz="quarter" idx="16"/>
          </p:nvPr>
        </p:nvSpPr>
        <p:spPr/>
        <p:txBody>
          <a:bodyPr rtlCol="0"/>
          <a:lstStyle/>
          <a:p>
            <a:fld id="{2DADF0F6-74B8-43C9-8292-A807C3CB5330}"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solidFill>
                <a:srgbClr val="69676D"/>
              </a:solidFill>
            </a:endParaRPr>
          </a:p>
        </p:txBody>
      </p:sp>
    </p:spTree>
    <p:extLst>
      <p:ext uri="{BB962C8B-B14F-4D97-AF65-F5344CB8AC3E}">
        <p14:creationId xmlns:p14="http://schemas.microsoft.com/office/powerpoint/2010/main" val="343374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2715888C-A9C6-46F7-913D-8CDEE1391390}" type="datetimeFigureOut">
              <a:rPr lang="en-US" smtClean="0">
                <a:solidFill>
                  <a:srgbClr val="69676D"/>
                </a:solidFill>
              </a:rPr>
              <a:pPr/>
              <a:t>3/31/2016</a:t>
            </a:fld>
            <a:endParaRPr lang="en-US">
              <a:solidFill>
                <a:srgbClr val="69676D"/>
              </a:solidFill>
            </a:endParaRPr>
          </a:p>
        </p:txBody>
      </p:sp>
      <p:sp>
        <p:nvSpPr>
          <p:cNvPr id="12" name="Slide Number Placeholder 11"/>
          <p:cNvSpPr>
            <a:spLocks noGrp="1"/>
          </p:cNvSpPr>
          <p:nvPr>
            <p:ph type="sldNum" sz="quarter" idx="16"/>
          </p:nvPr>
        </p:nvSpPr>
        <p:spPr/>
        <p:txBody>
          <a:bodyPr rtlCol="0"/>
          <a:lstStyle/>
          <a:p>
            <a:fld id="{2DADF0F6-74B8-43C9-8292-A807C3CB5330}"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solidFill>
                <a:srgbClr val="69676D"/>
              </a:solidFill>
            </a:endParaRPr>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25548954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715888C-A9C6-46F7-913D-8CDEE1391390}" type="datetimeFigureOut">
              <a:rPr lang="en-US" smtClean="0">
                <a:solidFill>
                  <a:srgbClr val="69676D"/>
                </a:solidFill>
              </a:rPr>
              <a:pPr/>
              <a:t>3/31/2016</a:t>
            </a:fld>
            <a:endParaRPr lang="en-US">
              <a:solidFill>
                <a:srgbClr val="69676D"/>
              </a:solidFill>
            </a:endParaRPr>
          </a:p>
        </p:txBody>
      </p:sp>
      <p:sp>
        <p:nvSpPr>
          <p:cNvPr id="4" name="Footer Placeholder 3"/>
          <p:cNvSpPr>
            <a:spLocks noGrp="1"/>
          </p:cNvSpPr>
          <p:nvPr>
            <p:ph type="ftr" sz="quarter" idx="11"/>
          </p:nvPr>
        </p:nvSpPr>
        <p:spPr/>
        <p:txBody>
          <a:bodyPr/>
          <a:lstStyle/>
          <a:p>
            <a:endParaRPr lang="en-US">
              <a:solidFill>
                <a:srgbClr val="69676D"/>
              </a:solidFill>
            </a:endParaRPr>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2DADF0F6-74B8-43C9-8292-A807C3CB5330}" type="slidenum">
              <a:rPr lang="en-US" smtClean="0"/>
              <a:pPr/>
              <a:t>‹#›</a:t>
            </a:fld>
            <a:endParaRPr lang="en-US"/>
          </a:p>
        </p:txBody>
      </p:sp>
    </p:spTree>
    <p:extLst>
      <p:ext uri="{BB962C8B-B14F-4D97-AF65-F5344CB8AC3E}">
        <p14:creationId xmlns:p14="http://schemas.microsoft.com/office/powerpoint/2010/main" val="20714012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15888C-A9C6-46F7-913D-8CDEE1391390}" type="datetimeFigureOut">
              <a:rPr lang="en-US" smtClean="0">
                <a:solidFill>
                  <a:srgbClr val="69676D"/>
                </a:solidFill>
              </a:rPr>
              <a:pPr/>
              <a:t>3/31/2016</a:t>
            </a:fld>
            <a:endParaRPr lang="en-US">
              <a:solidFill>
                <a:srgbClr val="69676D"/>
              </a:solidFill>
            </a:endParaRPr>
          </a:p>
        </p:txBody>
      </p:sp>
      <p:sp>
        <p:nvSpPr>
          <p:cNvPr id="3" name="Footer Placeholder 2"/>
          <p:cNvSpPr>
            <a:spLocks noGrp="1"/>
          </p:cNvSpPr>
          <p:nvPr>
            <p:ph type="ftr" sz="quarter" idx="11"/>
          </p:nvPr>
        </p:nvSpPr>
        <p:spPr/>
        <p:txBody>
          <a:bodyPr/>
          <a:lstStyle/>
          <a:p>
            <a:endParaRPr lang="en-US">
              <a:solidFill>
                <a:srgbClr val="69676D"/>
              </a:solidFill>
            </a:endParaRPr>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2DADF0F6-74B8-43C9-8292-A807C3CB5330}" type="slidenum">
              <a:rPr lang="en-US" smtClean="0">
                <a:solidFill>
                  <a:srgbClr val="69676D"/>
                </a:solidFill>
              </a:rPr>
              <a:pPr/>
              <a:t>‹#›</a:t>
            </a:fld>
            <a:endParaRPr lang="en-US">
              <a:solidFill>
                <a:srgbClr val="69676D"/>
              </a:solidFill>
            </a:endParaRPr>
          </a:p>
        </p:txBody>
      </p:sp>
    </p:spTree>
    <p:extLst>
      <p:ext uri="{BB962C8B-B14F-4D97-AF65-F5344CB8AC3E}">
        <p14:creationId xmlns:p14="http://schemas.microsoft.com/office/powerpoint/2010/main" val="10227908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2715888C-A9C6-46F7-913D-8CDEE1391390}" type="datetimeFigureOut">
              <a:rPr lang="en-US" smtClean="0">
                <a:solidFill>
                  <a:srgbClr val="69676D"/>
                </a:solidFill>
              </a:rPr>
              <a:pPr/>
              <a:t>3/31/2016</a:t>
            </a:fld>
            <a:endParaRPr lang="en-US">
              <a:solidFill>
                <a:srgbClr val="69676D"/>
              </a:solidFill>
            </a:endParaRPr>
          </a:p>
        </p:txBody>
      </p:sp>
      <p:sp>
        <p:nvSpPr>
          <p:cNvPr id="6" name="Footer Placeholder 5"/>
          <p:cNvSpPr>
            <a:spLocks noGrp="1"/>
          </p:cNvSpPr>
          <p:nvPr>
            <p:ph type="ftr" sz="quarter" idx="11"/>
          </p:nvPr>
        </p:nvSpPr>
        <p:spPr/>
        <p:txBody>
          <a:bodyPr/>
          <a:lstStyle/>
          <a:p>
            <a:endParaRPr lang="en-US">
              <a:solidFill>
                <a:srgbClr val="69676D"/>
              </a:solidFill>
            </a:endParaRPr>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2DADF0F6-74B8-43C9-8292-A807C3CB5330}"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929746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0552AB-E46A-492F-811A-0172A1F969F8}" type="datetimeFigureOut">
              <a:rPr lang="en-US" smtClean="0"/>
              <a:t>3/31/2016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B2C793-FAD9-4407-84DB-05A0B0CA2D4C}"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Date Placeholder 11"/>
          <p:cNvSpPr>
            <a:spLocks noGrp="1"/>
          </p:cNvSpPr>
          <p:nvPr>
            <p:ph type="dt" sz="half" idx="10"/>
          </p:nvPr>
        </p:nvSpPr>
        <p:spPr>
          <a:xfrm>
            <a:off x="6248400" y="6248400"/>
            <a:ext cx="2667000" cy="365125"/>
          </a:xfrm>
        </p:spPr>
        <p:txBody>
          <a:bodyPr rtlCol="0"/>
          <a:lstStyle/>
          <a:p>
            <a:fld id="{2715888C-A9C6-46F7-913D-8CDEE1391390}" type="datetimeFigureOut">
              <a:rPr lang="en-US" smtClean="0">
                <a:solidFill>
                  <a:srgbClr val="69676D"/>
                </a:solidFill>
              </a:rPr>
              <a:pPr/>
              <a:t>3/31/2016</a:t>
            </a:fld>
            <a:endParaRPr lang="en-US">
              <a:solidFill>
                <a:srgbClr val="69676D"/>
              </a:solidFill>
            </a:endParaRPr>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2DADF0F6-74B8-43C9-8292-A807C3CB5330}"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solidFill>
                <a:srgbClr val="69676D"/>
              </a:solidFill>
            </a:endParaRPr>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extLst>
      <p:ext uri="{BB962C8B-B14F-4D97-AF65-F5344CB8AC3E}">
        <p14:creationId xmlns:p14="http://schemas.microsoft.com/office/powerpoint/2010/main" val="235853233"/>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715888C-A9C6-46F7-913D-8CDEE1391390}" type="datetimeFigureOut">
              <a:rPr lang="en-US" smtClean="0">
                <a:solidFill>
                  <a:srgbClr val="69676D"/>
                </a:solidFill>
              </a:rPr>
              <a:pPr/>
              <a:t>3/31/2016</a:t>
            </a:fld>
            <a:endParaRPr lang="en-US">
              <a:solidFill>
                <a:srgbClr val="69676D"/>
              </a:solidFill>
            </a:endParaRPr>
          </a:p>
        </p:txBody>
      </p:sp>
      <p:sp>
        <p:nvSpPr>
          <p:cNvPr id="5" name="Footer Placeholder 4"/>
          <p:cNvSpPr>
            <a:spLocks noGrp="1"/>
          </p:cNvSpPr>
          <p:nvPr>
            <p:ph type="ftr" sz="quarter" idx="11"/>
          </p:nvPr>
        </p:nvSpPr>
        <p:spPr/>
        <p:txBody>
          <a:bodyPr/>
          <a:lstStyle/>
          <a:p>
            <a:endParaRPr lang="en-US">
              <a:solidFill>
                <a:srgbClr val="69676D"/>
              </a:solidFill>
            </a:endParaRPr>
          </a:p>
        </p:txBody>
      </p:sp>
      <p:sp>
        <p:nvSpPr>
          <p:cNvPr id="6" name="Slide Number Placeholder 5"/>
          <p:cNvSpPr>
            <a:spLocks noGrp="1"/>
          </p:cNvSpPr>
          <p:nvPr>
            <p:ph type="sldNum" sz="quarter" idx="12"/>
          </p:nvPr>
        </p:nvSpPr>
        <p:spPr/>
        <p:txBody>
          <a:bodyPr/>
          <a:lstStyle/>
          <a:p>
            <a:fld id="{2DADF0F6-74B8-43C9-8292-A807C3CB5330}" type="slidenum">
              <a:rPr lang="en-US" smtClean="0"/>
              <a:pPr/>
              <a:t>‹#›</a:t>
            </a:fld>
            <a:endParaRPr lang="en-US"/>
          </a:p>
        </p:txBody>
      </p:sp>
    </p:spTree>
    <p:extLst>
      <p:ext uri="{BB962C8B-B14F-4D97-AF65-F5344CB8AC3E}">
        <p14:creationId xmlns:p14="http://schemas.microsoft.com/office/powerpoint/2010/main" val="42291502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2715888C-A9C6-46F7-913D-8CDEE1391390}" type="datetimeFigureOut">
              <a:rPr lang="en-US" smtClean="0">
                <a:solidFill>
                  <a:srgbClr val="69676D"/>
                </a:solidFill>
              </a:rPr>
              <a:pPr/>
              <a:t>3/31/2016</a:t>
            </a:fld>
            <a:endParaRPr lang="en-US">
              <a:solidFill>
                <a:srgbClr val="69676D"/>
              </a:solidFill>
            </a:endParaRPr>
          </a:p>
        </p:txBody>
      </p:sp>
      <p:sp>
        <p:nvSpPr>
          <p:cNvPr id="5" name="Footer Placeholder 4"/>
          <p:cNvSpPr>
            <a:spLocks noGrp="1"/>
          </p:cNvSpPr>
          <p:nvPr>
            <p:ph type="ftr" sz="quarter" idx="11"/>
          </p:nvPr>
        </p:nvSpPr>
        <p:spPr>
          <a:xfrm>
            <a:off x="457201" y="6248207"/>
            <a:ext cx="5573483" cy="365125"/>
          </a:xfrm>
        </p:spPr>
        <p:txBody>
          <a:bodyPr/>
          <a:lstStyle/>
          <a:p>
            <a:endParaRPr lang="en-US">
              <a:solidFill>
                <a:srgbClr val="69676D"/>
              </a:solidFill>
            </a:endParaRPr>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Slide Number Placeholder 5"/>
          <p:cNvSpPr>
            <a:spLocks noGrp="1"/>
          </p:cNvSpPr>
          <p:nvPr>
            <p:ph type="sldNum" sz="quarter" idx="12"/>
          </p:nvPr>
        </p:nvSpPr>
        <p:spPr>
          <a:xfrm rot="5400000">
            <a:off x="5989638" y="144462"/>
            <a:ext cx="533400" cy="244476"/>
          </a:xfrm>
        </p:spPr>
        <p:txBody>
          <a:bodyPr/>
          <a:lstStyle/>
          <a:p>
            <a:fld id="{2DADF0F6-74B8-43C9-8292-A807C3CB5330}" type="slidenum">
              <a:rPr lang="en-US" smtClean="0"/>
              <a:pPr/>
              <a:t>‹#›</a:t>
            </a:fld>
            <a:endParaRPr lang="en-US"/>
          </a:p>
        </p:txBody>
      </p:sp>
    </p:spTree>
    <p:extLst>
      <p:ext uri="{BB962C8B-B14F-4D97-AF65-F5344CB8AC3E}">
        <p14:creationId xmlns:p14="http://schemas.microsoft.com/office/powerpoint/2010/main" val="2800311057"/>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C0552AB-E46A-492F-811A-0172A1F969F8}" type="datetimeFigureOut">
              <a:rPr lang="en-US" smtClean="0"/>
              <a:t>3/31/2016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B2C793-FAD9-4407-84DB-05A0B0CA2D4C}" type="slidenum">
              <a:rPr lang="en-US" smtClean="0"/>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C0552AB-E46A-492F-811A-0172A1F969F8}" type="datetimeFigureOut">
              <a:rPr lang="en-US" smtClean="0"/>
              <a:t>3/31/2016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B2C793-FAD9-4407-84DB-05A0B0CA2D4C}"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C0552AB-E46A-492F-811A-0172A1F969F8}" type="datetimeFigureOut">
              <a:rPr lang="en-US" smtClean="0"/>
              <a:t>3/31/2016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0B2C793-FAD9-4407-84DB-05A0B0CA2D4C}" type="slidenum">
              <a:rPr lang="en-US" smtClean="0"/>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C0552AB-E46A-492F-811A-0172A1F969F8}" type="datetimeFigureOut">
              <a:rPr lang="en-US" smtClean="0"/>
              <a:t>3/31/2016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0B2C793-FAD9-4407-84DB-05A0B0CA2D4C}"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0552AB-E46A-492F-811A-0172A1F969F8}" type="datetimeFigureOut">
              <a:rPr lang="en-US" smtClean="0"/>
              <a:t>3/31/2016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0B2C793-FAD9-4407-84DB-05A0B0CA2D4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0552AB-E46A-492F-811A-0172A1F969F8}" type="datetimeFigureOut">
              <a:rPr lang="en-US" smtClean="0"/>
              <a:t>3/31/2016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B2C793-FAD9-4407-84DB-05A0B0CA2D4C}" type="slidenum">
              <a:rPr lang="en-US" smtClean="0"/>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0552AB-E46A-492F-811A-0172A1F969F8}" type="datetimeFigureOut">
              <a:rPr lang="en-US" smtClean="0"/>
              <a:t>3/31/2016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B2C793-FAD9-4407-84DB-05A0B0CA2D4C}"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6C0552AB-E46A-492F-811A-0172A1F969F8}" type="datetimeFigureOut">
              <a:rPr lang="en-US" smtClean="0"/>
              <a:t>3/31/2016</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10B2C793-FAD9-4407-84DB-05A0B0CA2D4C}"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2715888C-A9C6-46F7-913D-8CDEE1391390}" type="datetimeFigureOut">
              <a:rPr lang="en-US" smtClean="0">
                <a:solidFill>
                  <a:srgbClr val="69676D"/>
                </a:solidFill>
              </a:rPr>
              <a:pPr/>
              <a:t>3/31/2016</a:t>
            </a:fld>
            <a:endParaRPr lang="en-US">
              <a:solidFill>
                <a:srgbClr val="69676D"/>
              </a:solidFill>
            </a:endParaRPr>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solidFill>
                <a:srgbClr val="69676D"/>
              </a:solidFill>
            </a:endParaRP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2DADF0F6-74B8-43C9-8292-A807C3CB5330}" type="slidenum">
              <a:rPr lang="en-US" smtClean="0"/>
              <a:pPr/>
              <a:t>‹#›</a:t>
            </a:fld>
            <a:endParaRPr lang="en-US"/>
          </a:p>
        </p:txBody>
      </p:sp>
    </p:spTree>
    <p:extLst>
      <p:ext uri="{BB962C8B-B14F-4D97-AF65-F5344CB8AC3E}">
        <p14:creationId xmlns:p14="http://schemas.microsoft.com/office/powerpoint/2010/main" val="2311964467"/>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3.emf"/><Relationship Id="rId4" Type="http://schemas.openxmlformats.org/officeDocument/2006/relationships/oleObject" Target="../embeddings/oleObject1.bin"/></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uact=8&amp;ved=0CAcQjRw&amp;url=http://www.panoramio.com/photo/62956480&amp;ei=zy3RVLrMK8rgoATvg4DICA&amp;bvm=bv.85076809,d.cGU&amp;psig=AFQjCNGfKXYo4i5u8DlAz9g4nntC9_vqEw&amp;ust=1423081271368194"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Review of existing REFORESTATION standards</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32156380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smtClean="0"/>
              <a:t>Regs</a:t>
            </a:r>
            <a:r>
              <a:rPr lang="en-US" dirty="0" smtClean="0"/>
              <a:t> - definitions</a:t>
            </a:r>
            <a:endParaRPr lang="en-US" dirty="0"/>
          </a:p>
        </p:txBody>
      </p:sp>
      <p:sp>
        <p:nvSpPr>
          <p:cNvPr id="5" name="Content Placeholder 4"/>
          <p:cNvSpPr>
            <a:spLocks noGrp="1"/>
          </p:cNvSpPr>
          <p:nvPr>
            <p:ph idx="1"/>
          </p:nvPr>
        </p:nvSpPr>
        <p:spPr/>
        <p:txBody>
          <a:bodyPr/>
          <a:lstStyle/>
          <a:p>
            <a:r>
              <a:rPr lang="en-US" b="1" dirty="0"/>
              <a:t>11 AAC 95.900.  Definitions.</a:t>
            </a:r>
            <a:r>
              <a:rPr lang="en-US" dirty="0"/>
              <a:t>  In this chapter, unless the context specifically states otherwise:</a:t>
            </a:r>
          </a:p>
          <a:p>
            <a:r>
              <a:rPr lang="en-US" dirty="0"/>
              <a:t>(11)  </a:t>
            </a:r>
            <a:r>
              <a:rPr lang="en-US" b="1" dirty="0"/>
              <a:t>"commercial tree species"</a:t>
            </a:r>
            <a:r>
              <a:rPr lang="en-US" dirty="0"/>
              <a:t> means any species that is capable of producing a merchantable stand of timber on a par­ticular site or is being grown as part of a Christmas tree or ornamental tree-growing operation</a:t>
            </a:r>
            <a:r>
              <a:rPr lang="en-US" dirty="0" smtClean="0"/>
              <a:t>;</a:t>
            </a:r>
          </a:p>
          <a:p>
            <a:r>
              <a:rPr lang="en-US" dirty="0"/>
              <a:t>(86)  </a:t>
            </a:r>
            <a:r>
              <a:rPr lang="en-US" b="1" dirty="0"/>
              <a:t>"timber" </a:t>
            </a:r>
            <a:r>
              <a:rPr lang="en-US" dirty="0"/>
              <a:t>means merchantable trees, standing or down, of a commercial tree species;</a:t>
            </a:r>
          </a:p>
          <a:p>
            <a:endParaRPr lang="en-US" dirty="0"/>
          </a:p>
          <a:p>
            <a:endParaRPr lang="en-US" dirty="0"/>
          </a:p>
        </p:txBody>
      </p:sp>
    </p:spTree>
    <p:extLst>
      <p:ext uri="{BB962C8B-B14F-4D97-AF65-F5344CB8AC3E}">
        <p14:creationId xmlns:p14="http://schemas.microsoft.com/office/powerpoint/2010/main" val="7143499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a:t>Regs</a:t>
            </a:r>
            <a:r>
              <a:rPr lang="en-US" dirty="0"/>
              <a:t> </a:t>
            </a:r>
            <a:r>
              <a:rPr lang="en-US" dirty="0" smtClean="0"/>
              <a:t>– definitions, cont.</a:t>
            </a:r>
            <a:endParaRPr lang="en-US" dirty="0"/>
          </a:p>
        </p:txBody>
      </p:sp>
      <p:sp>
        <p:nvSpPr>
          <p:cNvPr id="5" name="Content Placeholder 4"/>
          <p:cNvSpPr>
            <a:spLocks noGrp="1"/>
          </p:cNvSpPr>
          <p:nvPr>
            <p:ph idx="1"/>
          </p:nvPr>
        </p:nvSpPr>
        <p:spPr/>
        <p:txBody>
          <a:bodyPr>
            <a:normAutofit/>
          </a:bodyPr>
          <a:lstStyle/>
          <a:p>
            <a:r>
              <a:rPr lang="en-US" dirty="0" smtClean="0"/>
              <a:t>(</a:t>
            </a:r>
            <a:r>
              <a:rPr lang="en-US" dirty="0"/>
              <a:t>63)  </a:t>
            </a:r>
            <a:r>
              <a:rPr lang="en-US" b="1" dirty="0"/>
              <a:t>"reforest"</a:t>
            </a:r>
            <a:r>
              <a:rPr lang="en-US" dirty="0"/>
              <a:t> means the successful reestablishment of commercial tree species following harvest;</a:t>
            </a:r>
          </a:p>
          <a:p>
            <a:r>
              <a:rPr lang="en-US" dirty="0"/>
              <a:t>(67)  </a:t>
            </a:r>
            <a:r>
              <a:rPr lang="en-US" b="1" dirty="0"/>
              <a:t>"residual trees"</a:t>
            </a:r>
            <a:r>
              <a:rPr lang="en-US" dirty="0"/>
              <a:t> means commercial tree species left standing in a harvest unit or other specified area after comple­tion of harvest or, for purposes of 11 AAC 95.375, immediately before beginning reforestation activities in that unit or area;</a:t>
            </a:r>
          </a:p>
          <a:p>
            <a:r>
              <a:rPr lang="en-US" dirty="0"/>
              <a:t>(71)  </a:t>
            </a:r>
            <a:r>
              <a:rPr lang="en-US" b="1" dirty="0"/>
              <a:t>"sapling"</a:t>
            </a:r>
            <a:r>
              <a:rPr lang="en-US" dirty="0"/>
              <a:t> means a live tree 1.0 inch to 5.0 inches in DBH;</a:t>
            </a:r>
          </a:p>
          <a:p>
            <a:r>
              <a:rPr lang="en-US" dirty="0"/>
              <a:t>(73)  </a:t>
            </a:r>
            <a:r>
              <a:rPr lang="en-US" b="1" dirty="0"/>
              <a:t>"seedling"</a:t>
            </a:r>
            <a:r>
              <a:rPr lang="en-US" dirty="0"/>
              <a:t> means a live tree less than 1.0 inches in DBH, or under 10 feet tall;</a:t>
            </a:r>
          </a:p>
          <a:p>
            <a:endParaRPr lang="en-US" dirty="0"/>
          </a:p>
        </p:txBody>
      </p:sp>
    </p:spTree>
    <p:extLst>
      <p:ext uri="{BB962C8B-B14F-4D97-AF65-F5344CB8AC3E}">
        <p14:creationId xmlns:p14="http://schemas.microsoft.com/office/powerpoint/2010/main" val="2162009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smtClean="0"/>
              <a:t>Regs</a:t>
            </a:r>
            <a:r>
              <a:rPr lang="en-US" dirty="0" smtClean="0"/>
              <a:t> - DPO</a:t>
            </a:r>
            <a:endParaRPr lang="en-US" dirty="0"/>
          </a:p>
        </p:txBody>
      </p:sp>
      <p:sp>
        <p:nvSpPr>
          <p:cNvPr id="5" name="Content Placeholder 4"/>
          <p:cNvSpPr>
            <a:spLocks noGrp="1"/>
          </p:cNvSpPr>
          <p:nvPr>
            <p:ph idx="1"/>
          </p:nvPr>
        </p:nvSpPr>
        <p:spPr/>
        <p:txBody>
          <a:bodyPr/>
          <a:lstStyle/>
          <a:p>
            <a:r>
              <a:rPr lang="en-US" b="1" dirty="0"/>
              <a:t>11 AAC 95.220.  Detailed plan of operations.  </a:t>
            </a:r>
            <a:r>
              <a:rPr lang="en-US" dirty="0"/>
              <a:t>(a) Before beginning an operation on forest land, the operator shall file a detailed plan of operations with the state forester at the area office of the division with jurisdiction over the geographic area in which the operations will occur.  A detailed plan of operations must be submitted on a form provided by the division and must include the following information: […]</a:t>
            </a:r>
          </a:p>
          <a:p>
            <a:r>
              <a:rPr lang="en-US" dirty="0"/>
              <a:t>(10)  </a:t>
            </a:r>
            <a:r>
              <a:rPr lang="en-US" dirty="0">
                <a:solidFill>
                  <a:srgbClr val="0070C0"/>
                </a:solidFill>
              </a:rPr>
              <a:t>reforestation and site preparation methods</a:t>
            </a:r>
            <a:r>
              <a:rPr lang="en-US" dirty="0"/>
              <a:t>;</a:t>
            </a:r>
          </a:p>
          <a:p>
            <a:endParaRPr lang="en-US" dirty="0"/>
          </a:p>
        </p:txBody>
      </p:sp>
    </p:spTree>
    <p:extLst>
      <p:ext uri="{BB962C8B-B14F-4D97-AF65-F5344CB8AC3E}">
        <p14:creationId xmlns:p14="http://schemas.microsoft.com/office/powerpoint/2010/main" val="41166886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smtClean="0"/>
              <a:t>Regs</a:t>
            </a:r>
            <a:r>
              <a:rPr lang="en-US" dirty="0" smtClean="0"/>
              <a:t> - DPO</a:t>
            </a:r>
            <a:endParaRPr lang="en-US" dirty="0"/>
          </a:p>
        </p:txBody>
      </p:sp>
      <p:sp>
        <p:nvSpPr>
          <p:cNvPr id="5" name="Content Placeholder 4"/>
          <p:cNvSpPr>
            <a:spLocks noGrp="1"/>
          </p:cNvSpPr>
          <p:nvPr>
            <p:ph idx="1"/>
          </p:nvPr>
        </p:nvSpPr>
        <p:spPr/>
        <p:txBody>
          <a:bodyPr>
            <a:normAutofit/>
          </a:bodyPr>
          <a:lstStyle/>
          <a:p>
            <a:r>
              <a:rPr lang="en-US" b="1" dirty="0"/>
              <a:t>11 AAC 95.375.  Reforestation requirement.</a:t>
            </a:r>
            <a:r>
              <a:rPr lang="en-US" dirty="0"/>
              <a:t>  (a)  The reforestation plan included in the detailed plan of operations must identify the </a:t>
            </a:r>
            <a:r>
              <a:rPr lang="en-US" dirty="0">
                <a:solidFill>
                  <a:srgbClr val="0070C0"/>
                </a:solidFill>
              </a:rPr>
              <a:t>preferred target species, regeneration technique, and site preparation method</a:t>
            </a:r>
            <a:r>
              <a:rPr lang="en-US" dirty="0"/>
              <a:t> that the land owner will use to accomplish the reforestation requirements identified in this section.</a:t>
            </a:r>
          </a:p>
          <a:p>
            <a:endParaRPr lang="en-US" dirty="0"/>
          </a:p>
        </p:txBody>
      </p:sp>
    </p:spTree>
    <p:extLst>
      <p:ext uri="{BB962C8B-B14F-4D97-AF65-F5344CB8AC3E}">
        <p14:creationId xmlns:p14="http://schemas.microsoft.com/office/powerpoint/2010/main" val="40930059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Regs</a:t>
            </a:r>
            <a:r>
              <a:rPr lang="en-US" dirty="0" smtClean="0"/>
              <a:t> - Planning</a:t>
            </a:r>
            <a:endParaRPr lang="en-US" dirty="0"/>
          </a:p>
        </p:txBody>
      </p:sp>
      <p:sp>
        <p:nvSpPr>
          <p:cNvPr id="3" name="Content Placeholder 2"/>
          <p:cNvSpPr>
            <a:spLocks noGrp="1"/>
          </p:cNvSpPr>
          <p:nvPr>
            <p:ph idx="1"/>
          </p:nvPr>
        </p:nvSpPr>
        <p:spPr/>
        <p:txBody>
          <a:bodyPr/>
          <a:lstStyle/>
          <a:p>
            <a:r>
              <a:rPr lang="en-US" b="1" dirty="0"/>
              <a:t>11 AAC 95.340.  Harvest unit planning and design.</a:t>
            </a:r>
            <a:r>
              <a:rPr lang="en-US" dirty="0"/>
              <a:t>  […]  (b)  A harvest unit must be designed so that felling, bucking, yarding, skidding, and </a:t>
            </a:r>
            <a:r>
              <a:rPr lang="en-US" dirty="0">
                <a:solidFill>
                  <a:srgbClr val="0070C0"/>
                </a:solidFill>
              </a:rPr>
              <a:t>reforestation</a:t>
            </a:r>
            <a:r>
              <a:rPr lang="en-US" dirty="0"/>
              <a:t> can be accomplished in compliance with AS 41.17 and this chapter.</a:t>
            </a:r>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3429001"/>
            <a:ext cx="4062412" cy="2919412"/>
          </a:xfrm>
          <a:prstGeom prst="rect">
            <a:avLst/>
          </a:prstGeom>
        </p:spPr>
      </p:pic>
    </p:spTree>
    <p:extLst>
      <p:ext uri="{BB962C8B-B14F-4D97-AF65-F5344CB8AC3E}">
        <p14:creationId xmlns:p14="http://schemas.microsoft.com/office/powerpoint/2010/main" val="13685514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Regs</a:t>
            </a:r>
            <a:r>
              <a:rPr lang="en-US" dirty="0" smtClean="0"/>
              <a:t> – Material sites</a:t>
            </a:r>
            <a:endParaRPr lang="en-US" dirty="0"/>
          </a:p>
        </p:txBody>
      </p:sp>
      <p:sp>
        <p:nvSpPr>
          <p:cNvPr id="3" name="Content Placeholder 2"/>
          <p:cNvSpPr>
            <a:spLocks noGrp="1"/>
          </p:cNvSpPr>
          <p:nvPr>
            <p:ph idx="1"/>
          </p:nvPr>
        </p:nvSpPr>
        <p:spPr/>
        <p:txBody>
          <a:bodyPr/>
          <a:lstStyle/>
          <a:p>
            <a:r>
              <a:rPr lang="en-US" b="1" dirty="0"/>
              <a:t>11 AAC 95.325.  Material extraction and disposal sites</a:t>
            </a:r>
            <a:r>
              <a:rPr lang="en-US" dirty="0"/>
              <a:t>.  </a:t>
            </a:r>
          </a:p>
          <a:p>
            <a:r>
              <a:rPr lang="en-US" dirty="0"/>
              <a:t>(d)  An operator shall rehabilitate a material extraction site or a soil disposal site after the material source is exhausted or abandoned, or operations at the disposal site are completed.  Within the first growing season after abandonment of an extraction site or completion of disposal operations, an operator shall</a:t>
            </a:r>
          </a:p>
          <a:p>
            <a:r>
              <a:rPr lang="en-US" dirty="0"/>
              <a:t>(1)  remove and place in a stable location all material that has potential for entering surface or standing waters, </a:t>
            </a:r>
            <a:r>
              <a:rPr lang="en-US" dirty="0">
                <a:solidFill>
                  <a:srgbClr val="0070C0"/>
                </a:solidFill>
              </a:rPr>
              <a:t>or that would prevent reforestation of an otherwise </a:t>
            </a:r>
            <a:r>
              <a:rPr lang="en-US" dirty="0" err="1">
                <a:solidFill>
                  <a:srgbClr val="0070C0"/>
                </a:solidFill>
              </a:rPr>
              <a:t>plantable</a:t>
            </a:r>
            <a:r>
              <a:rPr lang="en-US" dirty="0">
                <a:solidFill>
                  <a:srgbClr val="0070C0"/>
                </a:solidFill>
              </a:rPr>
              <a:t> area;</a:t>
            </a:r>
          </a:p>
          <a:p>
            <a:endParaRPr lang="en-US" dirty="0"/>
          </a:p>
        </p:txBody>
      </p:sp>
    </p:spTree>
    <p:extLst>
      <p:ext uri="{BB962C8B-B14F-4D97-AF65-F5344CB8AC3E}">
        <p14:creationId xmlns:p14="http://schemas.microsoft.com/office/powerpoint/2010/main" val="244287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err="1" smtClean="0"/>
              <a:t>Regs</a:t>
            </a:r>
            <a:r>
              <a:rPr lang="en-US" dirty="0" smtClean="0"/>
              <a:t> – time and stocking</a:t>
            </a:r>
            <a:endParaRPr lang="en-US" dirty="0"/>
          </a:p>
        </p:txBody>
      </p:sp>
      <p:sp>
        <p:nvSpPr>
          <p:cNvPr id="5" name="Content Placeholder 4"/>
          <p:cNvSpPr>
            <a:spLocks noGrp="1"/>
          </p:cNvSpPr>
          <p:nvPr>
            <p:ph idx="1"/>
          </p:nvPr>
        </p:nvSpPr>
        <p:spPr/>
        <p:txBody>
          <a:bodyPr>
            <a:normAutofit/>
          </a:bodyPr>
          <a:lstStyle/>
          <a:p>
            <a:r>
              <a:rPr lang="en-US" b="1" dirty="0" smtClean="0"/>
              <a:t>11 AAC 95.375 (d</a:t>
            </a:r>
            <a:r>
              <a:rPr lang="en-US" b="1" dirty="0"/>
              <a:t>)  </a:t>
            </a:r>
            <a:r>
              <a:rPr lang="en-US" dirty="0"/>
              <a:t>Reforestation must be achieved within five years after harvest in Region I and </a:t>
            </a:r>
            <a:r>
              <a:rPr lang="en-US" dirty="0">
                <a:solidFill>
                  <a:srgbClr val="0070C0"/>
                </a:solidFill>
              </a:rPr>
              <a:t>seven years </a:t>
            </a:r>
            <a:r>
              <a:rPr lang="en-US" dirty="0"/>
              <a:t>after harvest in Region II and Region III as follows:</a:t>
            </a:r>
          </a:p>
          <a:p>
            <a:pPr lvl="1"/>
            <a:r>
              <a:rPr lang="en-US" sz="2400" dirty="0" smtClean="0"/>
              <a:t> (</a:t>
            </a:r>
            <a:r>
              <a:rPr lang="en-US" sz="2400" dirty="0"/>
              <a:t>2)  in Region II or Region III, the number of </a:t>
            </a:r>
            <a:r>
              <a:rPr lang="en-US" sz="2400" dirty="0">
                <a:solidFill>
                  <a:srgbClr val="0070C0"/>
                </a:solidFill>
              </a:rPr>
              <a:t>vigorous, undam­aged, and well distributed</a:t>
            </a:r>
            <a:r>
              <a:rPr lang="en-US" sz="2400" dirty="0"/>
              <a:t> seedlings of </a:t>
            </a:r>
            <a:r>
              <a:rPr lang="en-US" sz="2400" dirty="0">
                <a:solidFill>
                  <a:srgbClr val="0070C0"/>
                </a:solidFill>
              </a:rPr>
              <a:t>commercial tree species</a:t>
            </a:r>
            <a:r>
              <a:rPr lang="en-US" sz="2400" dirty="0"/>
              <a:t> must average a minimum of </a:t>
            </a:r>
            <a:r>
              <a:rPr lang="en-US" sz="2400" dirty="0">
                <a:solidFill>
                  <a:srgbClr val="0070C0"/>
                </a:solidFill>
              </a:rPr>
              <a:t>450 trees per acre </a:t>
            </a:r>
            <a:r>
              <a:rPr lang="en-US" sz="2400" dirty="0"/>
              <a:t>and must have </a:t>
            </a:r>
            <a:r>
              <a:rPr lang="en-US" sz="2400" dirty="0">
                <a:solidFill>
                  <a:srgbClr val="0070C0"/>
                </a:solidFill>
              </a:rPr>
              <a:t>survived on site for a minimum of two years</a:t>
            </a:r>
            <a:r>
              <a:rPr lang="en-US" sz="2400" dirty="0"/>
              <a:t>;</a:t>
            </a:r>
          </a:p>
          <a:p>
            <a:pPr lvl="1"/>
            <a:r>
              <a:rPr lang="en-US" sz="2400" dirty="0"/>
              <a:t>(3)  in all regions adequate reforestation means a </a:t>
            </a:r>
            <a:r>
              <a:rPr lang="en-US" sz="2400" dirty="0">
                <a:solidFill>
                  <a:srgbClr val="0070C0"/>
                </a:solidFill>
              </a:rPr>
              <a:t>combination of seedlings and residual trees </a:t>
            </a:r>
            <a:r>
              <a:rPr lang="en-US" sz="2400" dirty="0"/>
              <a:t>that will meet the standards set out in this subsection and in (b) of this section; and</a:t>
            </a:r>
          </a:p>
          <a:p>
            <a:endParaRPr lang="en-US" dirty="0"/>
          </a:p>
        </p:txBody>
      </p:sp>
    </p:spTree>
    <p:extLst>
      <p:ext uri="{BB962C8B-B14F-4D97-AF65-F5344CB8AC3E}">
        <p14:creationId xmlns:p14="http://schemas.microsoft.com/office/powerpoint/2010/main" val="29752298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smtClean="0"/>
              <a:t>Regs</a:t>
            </a:r>
            <a:r>
              <a:rPr lang="en-US" dirty="0" smtClean="0"/>
              <a:t> – stocking, cont.</a:t>
            </a:r>
            <a:endParaRPr lang="en-US" dirty="0"/>
          </a:p>
        </p:txBody>
      </p:sp>
      <p:sp>
        <p:nvSpPr>
          <p:cNvPr id="5" name="Content Placeholder 4"/>
          <p:cNvSpPr>
            <a:spLocks noGrp="1"/>
          </p:cNvSpPr>
          <p:nvPr>
            <p:ph idx="1"/>
          </p:nvPr>
        </p:nvSpPr>
        <p:spPr/>
        <p:txBody>
          <a:bodyPr/>
          <a:lstStyle/>
          <a:p>
            <a:r>
              <a:rPr lang="en-US" b="1" dirty="0"/>
              <a:t>11 AAC 95.375 </a:t>
            </a:r>
            <a:r>
              <a:rPr lang="en-US" b="1" dirty="0" smtClean="0"/>
              <a:t>(b)(4</a:t>
            </a:r>
            <a:r>
              <a:rPr lang="en-US" b="1" dirty="0"/>
              <a:t>)  </a:t>
            </a:r>
            <a:r>
              <a:rPr lang="en-US" dirty="0"/>
              <a:t>in Region II or Region III, vigorous, well-distributed </a:t>
            </a:r>
            <a:r>
              <a:rPr lang="en-US" dirty="0">
                <a:solidFill>
                  <a:srgbClr val="0070C0"/>
                </a:solidFill>
              </a:rPr>
              <a:t>residual commercial trees </a:t>
            </a:r>
            <a:r>
              <a:rPr lang="en-US" dirty="0"/>
              <a:t>free from significant damage meet or exceed the following standards, or a combination of trees and seedlings approved by the division, meet the following standards:</a:t>
            </a:r>
          </a:p>
          <a:p>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1702097941"/>
              </p:ext>
            </p:extLst>
          </p:nvPr>
        </p:nvGraphicFramePr>
        <p:xfrm>
          <a:off x="762000" y="3733800"/>
          <a:ext cx="6400800" cy="2590800"/>
        </p:xfrm>
        <a:graphic>
          <a:graphicData uri="http://schemas.openxmlformats.org/drawingml/2006/table">
            <a:tbl>
              <a:tblPr firstRow="1" firstCol="1" bandRow="1" bandCol="1">
                <a:tableStyleId>{5C22544A-7EE6-4342-B048-85BDC9FD1C3A}</a:tableStyleId>
              </a:tblPr>
              <a:tblGrid>
                <a:gridCol w="3276769"/>
                <a:gridCol w="3124031"/>
              </a:tblGrid>
              <a:tr h="1084521">
                <a:tc>
                  <a:txBody>
                    <a:bodyPr/>
                    <a:lstStyle/>
                    <a:p>
                      <a:pPr algn="ctr">
                        <a:spcAft>
                          <a:spcPts val="0"/>
                        </a:spcAft>
                      </a:pPr>
                      <a:r>
                        <a:rPr lang="en-US" sz="2000" dirty="0" smtClean="0">
                          <a:effectLst/>
                        </a:rPr>
                        <a:t>Average </a:t>
                      </a:r>
                      <a:r>
                        <a:rPr lang="en-US" sz="2000" dirty="0">
                          <a:effectLst/>
                        </a:rPr>
                        <a:t>DBH of Remaining</a:t>
                      </a:r>
                    </a:p>
                    <a:p>
                      <a:pPr algn="ctr">
                        <a:spcAft>
                          <a:spcPts val="0"/>
                        </a:spcAft>
                      </a:pPr>
                      <a:r>
                        <a:rPr lang="en-US" sz="2000" dirty="0">
                          <a:effectLst/>
                        </a:rPr>
                        <a:t> Stand – Inches</a:t>
                      </a:r>
                      <a:endParaRPr lang="en-US" sz="2000" dirty="0">
                        <a:effectLst/>
                        <a:latin typeface="Calibri"/>
                      </a:endParaRPr>
                    </a:p>
                  </a:txBody>
                  <a:tcPr marL="68580" marR="68580" marT="0" marB="0" anchor="ctr"/>
                </a:tc>
                <a:tc>
                  <a:txBody>
                    <a:bodyPr/>
                    <a:lstStyle/>
                    <a:p>
                      <a:pPr algn="ctr">
                        <a:spcAft>
                          <a:spcPts val="0"/>
                        </a:spcAft>
                        <a:tabLst>
                          <a:tab pos="954405" algn="ctr"/>
                        </a:tabLst>
                      </a:pPr>
                      <a:r>
                        <a:rPr lang="en-US" sz="2000">
                          <a:effectLst/>
                        </a:rPr>
                        <a:t>Minimum Stocking</a:t>
                      </a:r>
                    </a:p>
                    <a:p>
                      <a:pPr algn="ctr">
                        <a:spcAft>
                          <a:spcPts val="0"/>
                        </a:spcAft>
                      </a:pPr>
                      <a:r>
                        <a:rPr lang="en-US" sz="2000">
                          <a:effectLst/>
                        </a:rPr>
                        <a:t>Standard (in trees per acre)</a:t>
                      </a:r>
                      <a:endParaRPr lang="en-US" sz="2000">
                        <a:effectLst/>
                        <a:latin typeface="Calibri"/>
                      </a:endParaRPr>
                    </a:p>
                  </a:txBody>
                  <a:tcPr marL="68580" marR="68580" marT="0" marB="0"/>
                </a:tc>
              </a:tr>
              <a:tr h="502093">
                <a:tc>
                  <a:txBody>
                    <a:bodyPr/>
                    <a:lstStyle/>
                    <a:p>
                      <a:pPr>
                        <a:spcAft>
                          <a:spcPts val="0"/>
                        </a:spcAft>
                      </a:pPr>
                      <a:r>
                        <a:rPr lang="en-US" sz="2000">
                          <a:effectLst/>
                        </a:rPr>
                        <a:t>Greater than 9</a:t>
                      </a:r>
                      <a:endParaRPr lang="en-US" sz="2000">
                        <a:effectLst/>
                        <a:latin typeface="Calibri"/>
                      </a:endParaRPr>
                    </a:p>
                  </a:txBody>
                  <a:tcPr marL="68580" marR="68580" marT="0" marB="0" anchor="ctr"/>
                </a:tc>
                <a:tc>
                  <a:txBody>
                    <a:bodyPr/>
                    <a:lstStyle/>
                    <a:p>
                      <a:pPr algn="ctr">
                        <a:spcAft>
                          <a:spcPts val="0"/>
                        </a:spcAft>
                      </a:pPr>
                      <a:r>
                        <a:rPr lang="en-US" sz="2000">
                          <a:effectLst/>
                        </a:rPr>
                        <a:t>120</a:t>
                      </a:r>
                      <a:endParaRPr lang="en-US" sz="2000">
                        <a:effectLst/>
                        <a:latin typeface="Calibri"/>
                      </a:endParaRPr>
                    </a:p>
                  </a:txBody>
                  <a:tcPr marL="68580" marR="68580" marT="0" marB="0" anchor="ctr"/>
                </a:tc>
              </a:tr>
              <a:tr h="502093">
                <a:tc>
                  <a:txBody>
                    <a:bodyPr/>
                    <a:lstStyle/>
                    <a:p>
                      <a:pPr>
                        <a:spcAft>
                          <a:spcPts val="0"/>
                        </a:spcAft>
                      </a:pPr>
                      <a:r>
                        <a:rPr lang="en-US" sz="2000">
                          <a:effectLst/>
                        </a:rPr>
                        <a:t>6 to 8</a:t>
                      </a:r>
                      <a:endParaRPr lang="en-US" sz="2000">
                        <a:effectLst/>
                        <a:latin typeface="Calibri"/>
                      </a:endParaRPr>
                    </a:p>
                  </a:txBody>
                  <a:tcPr marL="68580" marR="68580" marT="0" marB="0" anchor="ctr"/>
                </a:tc>
                <a:tc>
                  <a:txBody>
                    <a:bodyPr/>
                    <a:lstStyle/>
                    <a:p>
                      <a:pPr algn="ctr">
                        <a:spcAft>
                          <a:spcPts val="0"/>
                        </a:spcAft>
                      </a:pPr>
                      <a:r>
                        <a:rPr lang="en-US" sz="2000">
                          <a:effectLst/>
                        </a:rPr>
                        <a:t>170</a:t>
                      </a:r>
                      <a:endParaRPr lang="en-US" sz="2000">
                        <a:effectLst/>
                        <a:latin typeface="Calibri"/>
                      </a:endParaRPr>
                    </a:p>
                  </a:txBody>
                  <a:tcPr marL="68580" marR="68580" marT="0" marB="0" anchor="ctr"/>
                </a:tc>
              </a:tr>
              <a:tr h="502093">
                <a:tc>
                  <a:txBody>
                    <a:bodyPr/>
                    <a:lstStyle/>
                    <a:p>
                      <a:pPr>
                        <a:spcAft>
                          <a:spcPts val="0"/>
                        </a:spcAft>
                      </a:pPr>
                      <a:r>
                        <a:rPr lang="en-US" sz="2000">
                          <a:effectLst/>
                        </a:rPr>
                        <a:t>1 to 5</a:t>
                      </a:r>
                      <a:endParaRPr lang="en-US" sz="2000">
                        <a:effectLst/>
                        <a:latin typeface="Calibri"/>
                      </a:endParaRPr>
                    </a:p>
                  </a:txBody>
                  <a:tcPr marL="68580" marR="68580" marT="0" marB="0" anchor="ctr"/>
                </a:tc>
                <a:tc>
                  <a:txBody>
                    <a:bodyPr/>
                    <a:lstStyle/>
                    <a:p>
                      <a:pPr algn="ctr">
                        <a:spcAft>
                          <a:spcPts val="0"/>
                        </a:spcAft>
                      </a:pPr>
                      <a:r>
                        <a:rPr lang="en-US" sz="2000" dirty="0">
                          <a:effectLst/>
                        </a:rPr>
                        <a:t>200</a:t>
                      </a:r>
                      <a:endParaRPr lang="en-US" sz="2000" dirty="0">
                        <a:effectLst/>
                        <a:latin typeface="Calibri"/>
                      </a:endParaRPr>
                    </a:p>
                  </a:txBody>
                  <a:tcPr marL="68580" marR="68580" marT="0" marB="0" anchor="ctr"/>
                </a:tc>
              </a:tr>
            </a:tbl>
          </a:graphicData>
        </a:graphic>
      </p:graphicFrame>
    </p:spTree>
    <p:extLst>
      <p:ext uri="{BB962C8B-B14F-4D97-AF65-F5344CB8AC3E}">
        <p14:creationId xmlns:p14="http://schemas.microsoft.com/office/powerpoint/2010/main" val="13921853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err="1" smtClean="0"/>
              <a:t>Regs</a:t>
            </a:r>
            <a:r>
              <a:rPr lang="en-US" dirty="0" smtClean="0"/>
              <a:t> –stocking distribution</a:t>
            </a:r>
            <a:endParaRPr lang="en-US" dirty="0"/>
          </a:p>
        </p:txBody>
      </p:sp>
      <p:sp>
        <p:nvSpPr>
          <p:cNvPr id="5" name="Content Placeholder 4"/>
          <p:cNvSpPr>
            <a:spLocks noGrp="1"/>
          </p:cNvSpPr>
          <p:nvPr>
            <p:ph idx="1"/>
          </p:nvPr>
        </p:nvSpPr>
        <p:spPr/>
        <p:txBody>
          <a:bodyPr>
            <a:normAutofit/>
          </a:bodyPr>
          <a:lstStyle/>
          <a:p>
            <a:r>
              <a:rPr lang="en-US" b="1" dirty="0"/>
              <a:t>11 AAC </a:t>
            </a:r>
            <a:r>
              <a:rPr lang="en-US" b="1" dirty="0" smtClean="0"/>
              <a:t>95.375 </a:t>
            </a:r>
            <a:r>
              <a:rPr lang="en-US" dirty="0" smtClean="0"/>
              <a:t>(d</a:t>
            </a:r>
            <a:r>
              <a:rPr lang="en-US" dirty="0"/>
              <a:t>)  Reforestation must be achieved within five years after harvest in Region I and seven years after harvest in Region II and Region III as follows:</a:t>
            </a:r>
          </a:p>
          <a:p>
            <a:pPr lvl="1"/>
            <a:r>
              <a:rPr lang="en-US" sz="2400" dirty="0" smtClean="0"/>
              <a:t>(</a:t>
            </a:r>
            <a:r>
              <a:rPr lang="en-US" sz="2400" dirty="0"/>
              <a:t>4)  </a:t>
            </a:r>
            <a:r>
              <a:rPr lang="en-US" sz="2400" dirty="0">
                <a:solidFill>
                  <a:srgbClr val="0070C0"/>
                </a:solidFill>
              </a:rPr>
              <a:t>no more than 10 </a:t>
            </a:r>
            <a:r>
              <a:rPr lang="en-US" sz="2400" dirty="0" smtClean="0">
                <a:solidFill>
                  <a:srgbClr val="0070C0"/>
                </a:solidFill>
              </a:rPr>
              <a:t>% </a:t>
            </a:r>
            <a:r>
              <a:rPr lang="en-US" sz="2400" dirty="0" smtClean="0"/>
              <a:t>of </a:t>
            </a:r>
            <a:r>
              <a:rPr lang="en-US" sz="2400" dirty="0"/>
              <a:t>the harvest area or contiguous areas may be </a:t>
            </a:r>
            <a:r>
              <a:rPr lang="en-US" sz="2400" dirty="0">
                <a:solidFill>
                  <a:srgbClr val="0070C0"/>
                </a:solidFill>
              </a:rPr>
              <a:t>below the stocking levels </a:t>
            </a:r>
            <a:r>
              <a:rPr lang="en-US" sz="2400" dirty="0"/>
              <a:t>as set out in (1) or (2) of this subsec­tion.</a:t>
            </a:r>
          </a:p>
          <a:p>
            <a:endParaRPr lang="en-US" dirty="0"/>
          </a:p>
        </p:txBody>
      </p:sp>
    </p:spTree>
    <p:extLst>
      <p:ext uri="{BB962C8B-B14F-4D97-AF65-F5344CB8AC3E}">
        <p14:creationId xmlns:p14="http://schemas.microsoft.com/office/powerpoint/2010/main" val="12725128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smtClean="0"/>
              <a:t>Regs</a:t>
            </a:r>
            <a:r>
              <a:rPr lang="en-US" dirty="0" smtClean="0"/>
              <a:t> – variations, cont.</a:t>
            </a:r>
            <a:endParaRPr lang="en-US" dirty="0"/>
          </a:p>
        </p:txBody>
      </p:sp>
      <p:sp>
        <p:nvSpPr>
          <p:cNvPr id="5" name="Content Placeholder 4"/>
          <p:cNvSpPr>
            <a:spLocks noGrp="1"/>
          </p:cNvSpPr>
          <p:nvPr>
            <p:ph idx="1"/>
          </p:nvPr>
        </p:nvSpPr>
        <p:spPr/>
        <p:txBody>
          <a:bodyPr/>
          <a:lstStyle/>
          <a:p>
            <a:r>
              <a:rPr lang="en-US" b="1" dirty="0"/>
              <a:t>11 AAC </a:t>
            </a:r>
            <a:r>
              <a:rPr lang="en-US" b="1" dirty="0" smtClean="0"/>
              <a:t>95.375 </a:t>
            </a:r>
            <a:r>
              <a:rPr lang="en-US" dirty="0" smtClean="0"/>
              <a:t>(c</a:t>
            </a:r>
            <a:r>
              <a:rPr lang="en-US" dirty="0"/>
              <a:t>)  In areas within Region II or III  where the </a:t>
            </a:r>
            <a:r>
              <a:rPr lang="en-US" dirty="0">
                <a:solidFill>
                  <a:srgbClr val="0070C0"/>
                </a:solidFill>
              </a:rPr>
              <a:t>natural stocking of commercial trees is below the minimum </a:t>
            </a:r>
            <a:r>
              <a:rPr lang="en-US" dirty="0"/>
              <a:t>standards in (b)(4) before harvest, the division will consider a variation from the stocking levels required in (d) of this section.</a:t>
            </a:r>
            <a:endParaRPr lang="en-US" dirty="0">
              <a:effectLst/>
            </a:endParaRPr>
          </a:p>
        </p:txBody>
      </p:sp>
    </p:spTree>
    <p:extLst>
      <p:ext uri="{BB962C8B-B14F-4D97-AF65-F5344CB8AC3E}">
        <p14:creationId xmlns:p14="http://schemas.microsoft.com/office/powerpoint/2010/main" val="29291056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fpama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2798" y="304800"/>
            <a:ext cx="8149268" cy="632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8004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smtClean="0"/>
              <a:t>Regs</a:t>
            </a:r>
            <a:r>
              <a:rPr lang="en-US" dirty="0" smtClean="0"/>
              <a:t> - extensions</a:t>
            </a:r>
            <a:endParaRPr lang="en-US" dirty="0"/>
          </a:p>
        </p:txBody>
      </p:sp>
      <p:sp>
        <p:nvSpPr>
          <p:cNvPr id="5" name="Content Placeholder 4"/>
          <p:cNvSpPr>
            <a:spLocks noGrp="1"/>
          </p:cNvSpPr>
          <p:nvPr>
            <p:ph idx="1"/>
          </p:nvPr>
        </p:nvSpPr>
        <p:spPr/>
        <p:txBody>
          <a:bodyPr/>
          <a:lstStyle/>
          <a:p>
            <a:r>
              <a:rPr lang="en-US" b="1" dirty="0"/>
              <a:t>11 AAC 95.375</a:t>
            </a:r>
            <a:r>
              <a:rPr lang="en-US" b="1" dirty="0" smtClean="0"/>
              <a:t>(e</a:t>
            </a:r>
            <a:r>
              <a:rPr lang="en-US" b="1" dirty="0"/>
              <a:t>)  </a:t>
            </a:r>
            <a:r>
              <a:rPr lang="en-US" dirty="0" smtClean="0"/>
              <a:t>[DOF] </a:t>
            </a:r>
            <a:r>
              <a:rPr lang="en-US" dirty="0"/>
              <a:t>will, in its discretion, grant a reasonable extension of time to comply with the requirements of this section if planting or seeding fails or cannot be completed because of </a:t>
            </a:r>
            <a:r>
              <a:rPr lang="en-US" dirty="0">
                <a:solidFill>
                  <a:srgbClr val="0070C0"/>
                </a:solidFill>
              </a:rPr>
              <a:t>circumstances beyond the control of the forest landowner.</a:t>
            </a:r>
            <a:r>
              <a:rPr lang="en-US" dirty="0"/>
              <a:t> To be eligible for a time extension the forest landowner must notify the division within 30 days of becoming aware of the circumstances requiring an exten­sion.  The written request must identify the reason for the extension and give a reasonable estimation of the time needed to achieve adequate reforestation in accordance with this section.</a:t>
            </a:r>
          </a:p>
          <a:p>
            <a:endParaRPr lang="en-US" dirty="0"/>
          </a:p>
        </p:txBody>
      </p:sp>
    </p:spTree>
    <p:extLst>
      <p:ext uri="{BB962C8B-B14F-4D97-AF65-F5344CB8AC3E}">
        <p14:creationId xmlns:p14="http://schemas.microsoft.com/office/powerpoint/2010/main" val="30389097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smtClean="0"/>
              <a:t>Regs</a:t>
            </a:r>
            <a:r>
              <a:rPr lang="en-US" dirty="0" smtClean="0"/>
              <a:t> – seed source</a:t>
            </a:r>
            <a:endParaRPr lang="en-US" dirty="0"/>
          </a:p>
        </p:txBody>
      </p:sp>
      <p:sp>
        <p:nvSpPr>
          <p:cNvPr id="5" name="Content Placeholder 4"/>
          <p:cNvSpPr>
            <a:spLocks noGrp="1"/>
          </p:cNvSpPr>
          <p:nvPr>
            <p:ph idx="1"/>
          </p:nvPr>
        </p:nvSpPr>
        <p:spPr/>
        <p:txBody>
          <a:bodyPr/>
          <a:lstStyle/>
          <a:p>
            <a:r>
              <a:rPr lang="en-US" b="1" dirty="0"/>
              <a:t>11 AAC </a:t>
            </a:r>
            <a:r>
              <a:rPr lang="en-US" b="1" dirty="0" smtClean="0"/>
              <a:t>95.375 (f</a:t>
            </a:r>
            <a:r>
              <a:rPr lang="en-US" b="1" dirty="0"/>
              <a:t>)  </a:t>
            </a:r>
            <a:r>
              <a:rPr lang="en-US" dirty="0"/>
              <a:t>Seeds used for reforestation must be from a </a:t>
            </a:r>
            <a:r>
              <a:rPr lang="en-US" dirty="0">
                <a:solidFill>
                  <a:srgbClr val="0070C0"/>
                </a:solidFill>
              </a:rPr>
              <a:t>similar latitude, climatic area, and elevation</a:t>
            </a:r>
            <a:r>
              <a:rPr lang="en-US" dirty="0"/>
              <a:t> as the harvested area, unless otherwise approved by the division.  </a:t>
            </a:r>
          </a:p>
          <a:p>
            <a:endParaRPr lang="en-US" dirty="0"/>
          </a:p>
        </p:txBody>
      </p:sp>
      <p:pic>
        <p:nvPicPr>
          <p:cNvPr id="7170" name="Picture 2" descr="http://upload.wikimedia.org/wikipedia/commons/thumb/4/4f/Picea_glauca_UGA.jpg/1024px-Picea_glauca_UG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3066270"/>
            <a:ext cx="4641850" cy="349088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924800" y="6557159"/>
            <a:ext cx="902087" cy="276999"/>
          </a:xfrm>
          <a:prstGeom prst="rect">
            <a:avLst/>
          </a:prstGeom>
          <a:noFill/>
        </p:spPr>
        <p:txBody>
          <a:bodyPr wrap="square" rtlCol="0">
            <a:spAutoFit/>
          </a:bodyPr>
          <a:lstStyle/>
          <a:p>
            <a:r>
              <a:rPr lang="en-US" sz="1200" dirty="0" smtClean="0"/>
              <a:t>Wikipedia</a:t>
            </a:r>
            <a:endParaRPr lang="en-US" sz="1200" dirty="0"/>
          </a:p>
        </p:txBody>
      </p:sp>
    </p:spTree>
    <p:extLst>
      <p:ext uri="{BB962C8B-B14F-4D97-AF65-F5344CB8AC3E}">
        <p14:creationId xmlns:p14="http://schemas.microsoft.com/office/powerpoint/2010/main" val="32172588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smtClean="0"/>
              <a:t>Regs</a:t>
            </a:r>
            <a:r>
              <a:rPr lang="en-US" dirty="0" smtClean="0"/>
              <a:t> – natural regeneration</a:t>
            </a:r>
            <a:endParaRPr lang="en-US" dirty="0"/>
          </a:p>
        </p:txBody>
      </p:sp>
      <p:sp>
        <p:nvSpPr>
          <p:cNvPr id="5" name="Content Placeholder 4"/>
          <p:cNvSpPr>
            <a:spLocks noGrp="1"/>
          </p:cNvSpPr>
          <p:nvPr>
            <p:ph idx="1"/>
          </p:nvPr>
        </p:nvSpPr>
        <p:spPr/>
        <p:txBody>
          <a:bodyPr>
            <a:noAutofit/>
          </a:bodyPr>
          <a:lstStyle/>
          <a:p>
            <a:r>
              <a:rPr lang="en-US" b="1" dirty="0"/>
              <a:t>11 AAC 95.380.  Natural regeneration.</a:t>
            </a:r>
            <a:r>
              <a:rPr lang="en-US" dirty="0"/>
              <a:t>  (a)  If a forest landowner in Region II or III intends to rely on natural regeneration for reforestation, the forest landowner shall </a:t>
            </a:r>
            <a:r>
              <a:rPr lang="en-US" dirty="0">
                <a:solidFill>
                  <a:srgbClr val="0070C0"/>
                </a:solidFill>
              </a:rPr>
              <a:t>ensure a seed source </a:t>
            </a:r>
            <a:r>
              <a:rPr lang="en-US" dirty="0"/>
              <a:t>of well-formed, vigorous trees of commercial tree species.  The seed source must be capable of distributing an adequate amount of seed throughout the harvest area to meet the reforestation requirements set out in 11 AAC 95.375(d).  A forest landowner may not harvest the seed source identified for natural regeneration until the division has received a regeneration report showing that the harvest area has met the reforestation requirements set out in 11 AAC 95.375</a:t>
            </a:r>
            <a:r>
              <a:rPr lang="en-US" dirty="0" smtClean="0"/>
              <a:t>.</a:t>
            </a:r>
            <a:endParaRPr lang="en-US" dirty="0"/>
          </a:p>
        </p:txBody>
      </p:sp>
    </p:spTree>
    <p:extLst>
      <p:ext uri="{BB962C8B-B14F-4D97-AF65-F5344CB8AC3E}">
        <p14:creationId xmlns:p14="http://schemas.microsoft.com/office/powerpoint/2010/main" val="3639021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Regs</a:t>
            </a:r>
            <a:r>
              <a:rPr lang="en-US" dirty="0"/>
              <a:t> – natural </a:t>
            </a:r>
            <a:r>
              <a:rPr lang="en-US" dirty="0" smtClean="0"/>
              <a:t>regeneration, cont.</a:t>
            </a:r>
            <a:endParaRPr lang="en-US" dirty="0"/>
          </a:p>
        </p:txBody>
      </p:sp>
      <p:sp>
        <p:nvSpPr>
          <p:cNvPr id="3" name="Content Placeholder 2"/>
          <p:cNvSpPr>
            <a:spLocks noGrp="1"/>
          </p:cNvSpPr>
          <p:nvPr>
            <p:ph idx="1"/>
          </p:nvPr>
        </p:nvSpPr>
        <p:spPr/>
        <p:txBody>
          <a:bodyPr/>
          <a:lstStyle/>
          <a:p>
            <a:r>
              <a:rPr lang="en-US" b="1" dirty="0"/>
              <a:t>11 AAC </a:t>
            </a:r>
            <a:r>
              <a:rPr lang="en-US" b="1" dirty="0" smtClean="0"/>
              <a:t>95.380 (b</a:t>
            </a:r>
            <a:r>
              <a:rPr lang="en-US" b="1" dirty="0"/>
              <a:t>)  </a:t>
            </a:r>
            <a:r>
              <a:rPr lang="en-US" dirty="0"/>
              <a:t>If a forest landowner intends to rely on </a:t>
            </a:r>
            <a:r>
              <a:rPr lang="en-US" dirty="0">
                <a:solidFill>
                  <a:srgbClr val="0070C0"/>
                </a:solidFill>
              </a:rPr>
              <a:t>vegetative reproduction</a:t>
            </a:r>
            <a:r>
              <a:rPr lang="en-US" dirty="0"/>
              <a:t> for reforestation, the harvest area must contain aspen, balsam poplar, western black cottonwood, red alder, or paper birch in sufficient distribution and condition to </a:t>
            </a:r>
            <a:r>
              <a:rPr lang="en-US" dirty="0" smtClean="0"/>
              <a:t>                                                   meet </a:t>
            </a:r>
            <a:r>
              <a:rPr lang="en-US" dirty="0"/>
              <a:t>the reforestation </a:t>
            </a:r>
            <a:r>
              <a:rPr lang="en-US" dirty="0" smtClean="0"/>
              <a:t>                                              requirements </a:t>
            </a:r>
            <a:r>
              <a:rPr lang="en-US" dirty="0"/>
              <a:t>set out in </a:t>
            </a:r>
            <a:r>
              <a:rPr lang="en-US" dirty="0" smtClean="0"/>
              <a:t>                                                        11 </a:t>
            </a:r>
            <a:r>
              <a:rPr lang="en-US" dirty="0"/>
              <a:t>AAC </a:t>
            </a:r>
            <a:r>
              <a:rPr lang="en-US" dirty="0" smtClean="0"/>
              <a:t>95.375.</a:t>
            </a:r>
            <a:endParaRPr lang="en-US" dirty="0"/>
          </a:p>
        </p:txBody>
      </p:sp>
      <p:pic>
        <p:nvPicPr>
          <p:cNvPr id="4" name="Picture 4" descr="IMG_176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76800" y="3581400"/>
            <a:ext cx="3733800" cy="279970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124199" y="5866967"/>
            <a:ext cx="1660829" cy="646331"/>
          </a:xfrm>
          <a:prstGeom prst="rect">
            <a:avLst/>
          </a:prstGeom>
          <a:noFill/>
        </p:spPr>
        <p:txBody>
          <a:bodyPr wrap="square" rtlCol="0">
            <a:spAutoFit/>
          </a:bodyPr>
          <a:lstStyle/>
          <a:p>
            <a:pPr algn="r"/>
            <a:r>
              <a:rPr lang="en-US" sz="1200" dirty="0" smtClean="0"/>
              <a:t>Balsam poplar sprouts in Susitna valley - Jeff Graham</a:t>
            </a:r>
            <a:endParaRPr lang="en-US" sz="1200" dirty="0"/>
          </a:p>
        </p:txBody>
      </p:sp>
    </p:spTree>
    <p:extLst>
      <p:ext uri="{BB962C8B-B14F-4D97-AF65-F5344CB8AC3E}">
        <p14:creationId xmlns:p14="http://schemas.microsoft.com/office/powerpoint/2010/main" val="24076990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smtClean="0"/>
              <a:t>Regs</a:t>
            </a:r>
            <a:r>
              <a:rPr lang="en-US" dirty="0" smtClean="0"/>
              <a:t> – </a:t>
            </a:r>
            <a:r>
              <a:rPr lang="en-US" dirty="0" err="1" smtClean="0"/>
              <a:t>Regen</a:t>
            </a:r>
            <a:r>
              <a:rPr lang="en-US" dirty="0" smtClean="0"/>
              <a:t> surveys</a:t>
            </a:r>
            <a:endParaRPr lang="en-US" dirty="0"/>
          </a:p>
        </p:txBody>
      </p:sp>
      <p:sp>
        <p:nvSpPr>
          <p:cNvPr id="5" name="Content Placeholder 4"/>
          <p:cNvSpPr>
            <a:spLocks noGrp="1"/>
          </p:cNvSpPr>
          <p:nvPr>
            <p:ph idx="1"/>
          </p:nvPr>
        </p:nvSpPr>
        <p:spPr/>
        <p:txBody>
          <a:bodyPr>
            <a:normAutofit/>
          </a:bodyPr>
          <a:lstStyle/>
          <a:p>
            <a:r>
              <a:rPr lang="en-US" b="1" dirty="0"/>
              <a:t>11 AAC 95.385. Regeneration survey and report.</a:t>
            </a:r>
            <a:r>
              <a:rPr lang="en-US" dirty="0"/>
              <a:t> (a)  A forest landowner in Region II or III shall conduct a regeneration survey and file a regeneration report with the division. </a:t>
            </a:r>
            <a:endParaRPr lang="en-US" dirty="0" smtClean="0"/>
          </a:p>
          <a:p>
            <a:r>
              <a:rPr lang="en-US" dirty="0" smtClean="0"/>
              <a:t>A </a:t>
            </a:r>
            <a:r>
              <a:rPr lang="en-US" dirty="0"/>
              <a:t>regeneration survey must </a:t>
            </a:r>
            <a:r>
              <a:rPr lang="en-US" dirty="0" smtClean="0"/>
              <a:t>                                                                               be </a:t>
            </a:r>
            <a:r>
              <a:rPr lang="en-US" dirty="0"/>
              <a:t>conducted in a manner </a:t>
            </a:r>
            <a:r>
              <a:rPr lang="en-US" dirty="0" smtClean="0"/>
              <a:t>                                                  acceptable </a:t>
            </a:r>
            <a:r>
              <a:rPr lang="en-US" dirty="0"/>
              <a:t>to the division.  </a:t>
            </a:r>
          </a:p>
        </p:txBody>
      </p:sp>
      <p:pic>
        <p:nvPicPr>
          <p:cNvPr id="6" name="Picture 2" descr="C:\Users\mwfreeman\Documents\My Pictures\Forest Practices\Reforestation\Anchor Pt - volunteer from seed - Wahrenbrock May 2014.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062" r="-403"/>
          <a:stretch/>
        </p:blipFill>
        <p:spPr bwMode="auto">
          <a:xfrm>
            <a:off x="4938402" y="3276600"/>
            <a:ext cx="3898918" cy="308410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884750" y="6380901"/>
            <a:ext cx="4267201" cy="276999"/>
          </a:xfrm>
          <a:prstGeom prst="rect">
            <a:avLst/>
          </a:prstGeom>
          <a:noFill/>
        </p:spPr>
        <p:txBody>
          <a:bodyPr wrap="square" rtlCol="0">
            <a:spAutoFit/>
          </a:bodyPr>
          <a:lstStyle/>
          <a:p>
            <a:r>
              <a:rPr lang="en-US" sz="1200" dirty="0" smtClean="0"/>
              <a:t>Volunteer seedling – Kenai Peninsula    W. Wahrenbrock</a:t>
            </a:r>
            <a:endParaRPr lang="en-US" sz="1200" dirty="0"/>
          </a:p>
        </p:txBody>
      </p:sp>
    </p:spTree>
    <p:extLst>
      <p:ext uri="{BB962C8B-B14F-4D97-AF65-F5344CB8AC3E}">
        <p14:creationId xmlns:p14="http://schemas.microsoft.com/office/powerpoint/2010/main" val="23077397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Regs</a:t>
            </a:r>
            <a:r>
              <a:rPr lang="en-US" dirty="0" smtClean="0"/>
              <a:t> – regeneration report</a:t>
            </a:r>
            <a:endParaRPr lang="en-US" dirty="0"/>
          </a:p>
        </p:txBody>
      </p:sp>
      <p:sp>
        <p:nvSpPr>
          <p:cNvPr id="3" name="Content Placeholder 2"/>
          <p:cNvSpPr>
            <a:spLocks noGrp="1"/>
          </p:cNvSpPr>
          <p:nvPr>
            <p:ph idx="1"/>
          </p:nvPr>
        </p:nvSpPr>
        <p:spPr/>
        <p:txBody>
          <a:bodyPr>
            <a:normAutofit lnSpcReduction="10000"/>
          </a:bodyPr>
          <a:lstStyle/>
          <a:p>
            <a:r>
              <a:rPr lang="en-US" b="1" dirty="0"/>
              <a:t>11 AAC </a:t>
            </a:r>
            <a:r>
              <a:rPr lang="en-US" b="1" dirty="0" smtClean="0"/>
              <a:t>95.385 (a), </a:t>
            </a:r>
            <a:r>
              <a:rPr lang="en-US" dirty="0" smtClean="0"/>
              <a:t>cont. In </a:t>
            </a:r>
            <a:r>
              <a:rPr lang="en-US" dirty="0"/>
              <a:t>an area reforested by natural regeneration, planting, or artificial seeding, a regeneration report shall be submitted within</a:t>
            </a:r>
          </a:p>
          <a:p>
            <a:pPr lvl="1"/>
            <a:r>
              <a:rPr lang="en-US" sz="2400" dirty="0" smtClean="0"/>
              <a:t>(</a:t>
            </a:r>
            <a:r>
              <a:rPr lang="en-US" sz="2400" dirty="0"/>
              <a:t>2)  </a:t>
            </a:r>
            <a:r>
              <a:rPr lang="en-US" sz="2400" dirty="0">
                <a:solidFill>
                  <a:srgbClr val="0070C0"/>
                </a:solidFill>
              </a:rPr>
              <a:t>seven years </a:t>
            </a:r>
            <a:r>
              <a:rPr lang="en-US" sz="2400" dirty="0"/>
              <a:t>after the timber harvest in Region II or III.</a:t>
            </a:r>
          </a:p>
          <a:p>
            <a:r>
              <a:rPr lang="en-US" dirty="0"/>
              <a:t>(b)  </a:t>
            </a:r>
            <a:r>
              <a:rPr lang="en-US" dirty="0" smtClean="0"/>
              <a:t>DOF </a:t>
            </a:r>
            <a:r>
              <a:rPr lang="en-US" dirty="0"/>
              <a:t>will review a regeneration report within </a:t>
            </a:r>
            <a:r>
              <a:rPr lang="en-US" dirty="0">
                <a:solidFill>
                  <a:srgbClr val="0070C0"/>
                </a:solidFill>
              </a:rPr>
              <a:t>30 days </a:t>
            </a:r>
            <a:r>
              <a:rPr lang="en-US" dirty="0"/>
              <a:t>and will inform the forest landowner if field verification is planned. Field verification must occur within 12 months after receipt of the regeneration report.  If the report or field verification shows that the reforestation requirements of 11 AAC 95.375 have not been met, the division will direct the forest landowner to </a:t>
            </a:r>
            <a:r>
              <a:rPr lang="en-US" dirty="0">
                <a:solidFill>
                  <a:srgbClr val="0070C0"/>
                </a:solidFill>
              </a:rPr>
              <a:t>correct the deficien­cies </a:t>
            </a:r>
            <a:r>
              <a:rPr lang="en-US" dirty="0"/>
              <a:t>according to a reasonable timeline set by the division. </a:t>
            </a:r>
          </a:p>
          <a:p>
            <a:endParaRPr lang="en-US" dirty="0"/>
          </a:p>
        </p:txBody>
      </p:sp>
    </p:spTree>
    <p:extLst>
      <p:ext uri="{BB962C8B-B14F-4D97-AF65-F5344CB8AC3E}">
        <p14:creationId xmlns:p14="http://schemas.microsoft.com/office/powerpoint/2010/main" val="15594455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smtClean="0"/>
              <a:t>Regs</a:t>
            </a:r>
            <a:r>
              <a:rPr lang="en-US" dirty="0" smtClean="0"/>
              <a:t> – site preparation</a:t>
            </a:r>
            <a:endParaRPr lang="en-US" dirty="0"/>
          </a:p>
        </p:txBody>
      </p:sp>
      <p:sp>
        <p:nvSpPr>
          <p:cNvPr id="5" name="Content Placeholder 4"/>
          <p:cNvSpPr>
            <a:spLocks noGrp="1"/>
          </p:cNvSpPr>
          <p:nvPr>
            <p:ph idx="1"/>
          </p:nvPr>
        </p:nvSpPr>
        <p:spPr/>
        <p:txBody>
          <a:bodyPr/>
          <a:lstStyle/>
          <a:p>
            <a:r>
              <a:rPr lang="en-US" b="1" dirty="0"/>
              <a:t>11 AAC 95.390.  Site preparation.</a:t>
            </a:r>
            <a:r>
              <a:rPr lang="en-US" dirty="0"/>
              <a:t>  If site preparation for reforestation is necessary, a forest land owner </a:t>
            </a:r>
          </a:p>
          <a:p>
            <a:r>
              <a:rPr lang="en-US" dirty="0"/>
              <a:t>(1) </a:t>
            </a:r>
            <a:r>
              <a:rPr lang="en-US" dirty="0" smtClean="0"/>
              <a:t>shall </a:t>
            </a:r>
            <a:r>
              <a:rPr lang="en-US" dirty="0"/>
              <a:t>incorporate reasonable measures to protect residual trees intended to be retained;</a:t>
            </a:r>
          </a:p>
          <a:p>
            <a:pPr lvl="0"/>
            <a:r>
              <a:rPr lang="en-US" dirty="0" smtClean="0"/>
              <a:t>(2) shall </a:t>
            </a:r>
            <a:r>
              <a:rPr lang="en-US" dirty="0"/>
              <a:t>avoid degradation of surface water quality; </a:t>
            </a:r>
          </a:p>
          <a:p>
            <a:pPr lvl="0"/>
            <a:r>
              <a:rPr lang="en-US" dirty="0" smtClean="0"/>
              <a:t>(3) may </a:t>
            </a:r>
            <a:r>
              <a:rPr lang="en-US" dirty="0"/>
              <a:t>not cause significant harm to fish habitat; and</a:t>
            </a:r>
          </a:p>
          <a:p>
            <a:r>
              <a:rPr lang="en-US" dirty="0" smtClean="0"/>
              <a:t>(4) shall </a:t>
            </a:r>
            <a:r>
              <a:rPr lang="en-US" dirty="0"/>
              <a:t>minimize the use of </a:t>
            </a:r>
            <a:r>
              <a:rPr lang="en-US" dirty="0" smtClean="0"/>
              <a:t>heavy                           </a:t>
            </a:r>
            <a:r>
              <a:rPr lang="en-US" dirty="0"/>
              <a:t>equipment where soil </a:t>
            </a:r>
            <a:r>
              <a:rPr lang="en-US" dirty="0" smtClean="0"/>
              <a:t>compaction                                     </a:t>
            </a:r>
            <a:r>
              <a:rPr lang="en-US" dirty="0"/>
              <a:t>or impacts to drainage will cause </a:t>
            </a:r>
            <a:r>
              <a:rPr lang="en-US" dirty="0" smtClean="0"/>
              <a:t>                                 degradation </a:t>
            </a:r>
            <a:r>
              <a:rPr lang="en-US" dirty="0"/>
              <a:t>of site productivity. </a:t>
            </a:r>
          </a:p>
        </p:txBody>
      </p:sp>
      <p:pic>
        <p:nvPicPr>
          <p:cNvPr id="6" name="Picture 3" descr="C:\Users\jmwinters\Pictures\kka logging photos for hans\vlcsnap-2014-07-30-16h59m05s10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4167974"/>
            <a:ext cx="3281900" cy="24614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419600" y="6167734"/>
            <a:ext cx="1371600" cy="461665"/>
          </a:xfrm>
          <a:prstGeom prst="rect">
            <a:avLst/>
          </a:prstGeom>
          <a:noFill/>
        </p:spPr>
        <p:txBody>
          <a:bodyPr wrap="square" rtlCol="0">
            <a:spAutoFit/>
          </a:bodyPr>
          <a:lstStyle/>
          <a:p>
            <a:r>
              <a:rPr lang="en-US" sz="1200" dirty="0" smtClean="0"/>
              <a:t>Kenai site prep  John Winters</a:t>
            </a:r>
            <a:endParaRPr lang="en-US" sz="1200" dirty="0"/>
          </a:p>
        </p:txBody>
      </p:sp>
    </p:spTree>
    <p:extLst>
      <p:ext uri="{BB962C8B-B14F-4D97-AF65-F5344CB8AC3E}">
        <p14:creationId xmlns:p14="http://schemas.microsoft.com/office/powerpoint/2010/main" val="21404948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533400"/>
            <a:ext cx="8229600" cy="762000"/>
          </a:xfrm>
        </p:spPr>
        <p:txBody>
          <a:bodyPr/>
          <a:lstStyle/>
          <a:p>
            <a:r>
              <a:rPr lang="en-US" dirty="0" smtClean="0"/>
              <a:t>Clearing of spruce trees</a:t>
            </a:r>
            <a:endParaRPr lang="en-US" dirty="0"/>
          </a:p>
        </p:txBody>
      </p:sp>
      <p:sp>
        <p:nvSpPr>
          <p:cNvPr id="5" name="Content Placeholder 4"/>
          <p:cNvSpPr>
            <a:spLocks noGrp="1"/>
          </p:cNvSpPr>
          <p:nvPr>
            <p:ph idx="1"/>
          </p:nvPr>
        </p:nvSpPr>
        <p:spPr>
          <a:xfrm>
            <a:off x="457200" y="1371600"/>
            <a:ext cx="8229600" cy="4876800"/>
          </a:xfrm>
        </p:spPr>
        <p:txBody>
          <a:bodyPr>
            <a:noAutofit/>
          </a:bodyPr>
          <a:lstStyle/>
          <a:p>
            <a:r>
              <a:rPr lang="en-US" sz="1600" b="1" dirty="0" smtClean="0"/>
              <a:t>11 AAC 95.195 </a:t>
            </a:r>
            <a:r>
              <a:rPr lang="en-US" sz="1600" dirty="0" smtClean="0"/>
              <a:t>(</a:t>
            </a:r>
            <a:r>
              <a:rPr lang="en-US" sz="1600" dirty="0"/>
              <a:t>a)  </a:t>
            </a:r>
            <a:r>
              <a:rPr lang="en-US" sz="1600" dirty="0" smtClean="0"/>
              <a:t>[…] </a:t>
            </a:r>
            <a:r>
              <a:rPr lang="en-US" sz="1600" dirty="0"/>
              <a:t>to minimize the spr</a:t>
            </a:r>
            <a:r>
              <a:rPr lang="en-US" sz="1600" dirty="0" smtClean="0"/>
              <a:t>ead of destructive forest </a:t>
            </a:r>
            <a:r>
              <a:rPr lang="en-US" sz="1600" dirty="0"/>
              <a:t>insects and reduce the risk of wildfire, a landowner in Region II or III shall perform one or more of the practices identified in (b) of this section within one year, unless notified by the division, of clearing spruce trees, other than black spruce.  [Region I…]</a:t>
            </a:r>
          </a:p>
          <a:p>
            <a:r>
              <a:rPr lang="en-US" sz="1600" dirty="0"/>
              <a:t>  (b)  The following practices may be performed to comply with (a) of this section:</a:t>
            </a:r>
          </a:p>
          <a:p>
            <a:r>
              <a:rPr lang="en-US" sz="1600" dirty="0"/>
              <a:t>    (1)  spruce trees or limbs greater than five inches in diameter may be disposed of by manufacturing into cants, lumber, </a:t>
            </a:r>
            <a:r>
              <a:rPr lang="en-US" sz="1600" dirty="0" err="1"/>
              <a:t>houselogs</a:t>
            </a:r>
            <a:r>
              <a:rPr lang="en-US" sz="1600" dirty="0"/>
              <a:t>, chips, or firewood;</a:t>
            </a:r>
          </a:p>
          <a:p>
            <a:r>
              <a:rPr lang="en-US" sz="1600" dirty="0"/>
              <a:t>    (2)  spruce trees or limbs greater than five inches in diameter may be disposed of by burning, subject to applicable regulations;</a:t>
            </a:r>
          </a:p>
          <a:p>
            <a:r>
              <a:rPr lang="en-US" sz="1600" dirty="0"/>
              <a:t>    (3)  downed and removed spruce trees or limbs greater than five inches in diameter may be treated or stored in an appropriate manner, if they are not burned, manufactured, or otherwise used in a way that will prevent the spread of bark beetles;</a:t>
            </a:r>
          </a:p>
          <a:p>
            <a:r>
              <a:rPr lang="en-US" sz="1600" dirty="0"/>
              <a:t>    (4)  spruce limbs greater than five inches in diameter may be dried by uniform scattering in areas open to sunshine if they are not burned or chemically treated.</a:t>
            </a:r>
          </a:p>
          <a:p>
            <a:r>
              <a:rPr lang="en-US" sz="1600" dirty="0"/>
              <a:t>    (c)  The division will, in its discretion, approve other methods for disposal or treatment of downed spruce trees to minimize the spread of bark beetles or reduce the risk of wildfire.</a:t>
            </a:r>
          </a:p>
          <a:p>
            <a:r>
              <a:rPr lang="en-US" sz="1600" dirty="0"/>
              <a:t>    (d)  If notified by the division, a landowner must provide a slash management plan that addresses the requirements of this section.</a:t>
            </a:r>
            <a:r>
              <a:rPr lang="en-US" sz="1600" b="1" dirty="0"/>
              <a:t> </a:t>
            </a:r>
            <a:br>
              <a:rPr lang="en-US" sz="1600" b="1" dirty="0"/>
            </a:br>
            <a:endParaRPr lang="en-US" sz="1600" dirty="0"/>
          </a:p>
        </p:txBody>
      </p:sp>
    </p:spTree>
    <p:extLst>
      <p:ext uri="{BB962C8B-B14F-4D97-AF65-F5344CB8AC3E}">
        <p14:creationId xmlns:p14="http://schemas.microsoft.com/office/powerpoint/2010/main" val="26096415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Regs</a:t>
            </a:r>
            <a:r>
              <a:rPr lang="en-US" dirty="0" smtClean="0"/>
              <a:t> - exemptions</a:t>
            </a:r>
            <a:endParaRPr lang="en-US" dirty="0"/>
          </a:p>
        </p:txBody>
      </p:sp>
      <p:sp>
        <p:nvSpPr>
          <p:cNvPr id="3" name="Content Placeholder 2"/>
          <p:cNvSpPr>
            <a:spLocks noGrp="1"/>
          </p:cNvSpPr>
          <p:nvPr>
            <p:ph idx="1"/>
          </p:nvPr>
        </p:nvSpPr>
        <p:spPr/>
        <p:txBody>
          <a:bodyPr>
            <a:normAutofit/>
          </a:bodyPr>
          <a:lstStyle/>
          <a:p>
            <a:r>
              <a:rPr lang="en-US" b="1" dirty="0"/>
              <a:t>11 AAC </a:t>
            </a:r>
            <a:r>
              <a:rPr lang="en-US" b="1" dirty="0" smtClean="0"/>
              <a:t>95.375 (b</a:t>
            </a:r>
            <a:r>
              <a:rPr lang="en-US" b="1" dirty="0"/>
              <a:t>)  </a:t>
            </a:r>
            <a:r>
              <a:rPr lang="en-US" dirty="0"/>
              <a:t>A landowner shall reforest harvested forest land to the fullest extent practicable </a:t>
            </a:r>
            <a:r>
              <a:rPr lang="en-US" dirty="0">
                <a:solidFill>
                  <a:srgbClr val="0070C0"/>
                </a:solidFill>
              </a:rPr>
              <a:t>unless</a:t>
            </a:r>
            <a:r>
              <a:rPr lang="en-US" dirty="0"/>
              <a:t>:</a:t>
            </a:r>
          </a:p>
          <a:p>
            <a:pPr lvl="1"/>
            <a:r>
              <a:rPr lang="en-US" sz="2400" dirty="0"/>
              <a:t>(1)  the land will be </a:t>
            </a:r>
            <a:r>
              <a:rPr lang="en-US" sz="2400" dirty="0">
                <a:solidFill>
                  <a:srgbClr val="0070C0"/>
                </a:solidFill>
              </a:rPr>
              <a:t>converted</a:t>
            </a:r>
            <a:r>
              <a:rPr lang="en-US" sz="2400" dirty="0"/>
              <a:t> to </a:t>
            </a:r>
            <a:r>
              <a:rPr lang="en-US" sz="2400" dirty="0" smtClean="0"/>
              <a:t>                                 another </a:t>
            </a:r>
            <a:r>
              <a:rPr lang="en-US" sz="2400" dirty="0"/>
              <a:t>use in accordance with </a:t>
            </a:r>
            <a:r>
              <a:rPr lang="en-US" sz="2400" dirty="0" smtClean="0"/>
              <a:t>                                         11 </a:t>
            </a:r>
            <a:r>
              <a:rPr lang="en-US" sz="2400" dirty="0"/>
              <a:t>AAC 95.200;</a:t>
            </a:r>
          </a:p>
          <a:p>
            <a:pPr lvl="1"/>
            <a:r>
              <a:rPr lang="en-US" sz="2400" dirty="0"/>
              <a:t>(2)  the stand is significantly </a:t>
            </a:r>
            <a:r>
              <a:rPr lang="en-US" sz="2400" dirty="0" smtClean="0"/>
              <a:t>                                              composed </a:t>
            </a:r>
            <a:r>
              <a:rPr lang="en-US" sz="2400" dirty="0"/>
              <a:t>of </a:t>
            </a:r>
            <a:r>
              <a:rPr lang="en-US" sz="2400" dirty="0">
                <a:solidFill>
                  <a:srgbClr val="0070C0"/>
                </a:solidFill>
              </a:rPr>
              <a:t>insect and </a:t>
            </a:r>
            <a:r>
              <a:rPr lang="en-US" sz="2400" dirty="0" smtClean="0">
                <a:solidFill>
                  <a:srgbClr val="0070C0"/>
                </a:solidFill>
              </a:rPr>
              <a:t>                                                disease-killed</a:t>
            </a:r>
            <a:r>
              <a:rPr lang="en-US" sz="2400" dirty="0">
                <a:solidFill>
                  <a:srgbClr val="0070C0"/>
                </a:solidFill>
              </a:rPr>
              <a:t>, fire killed, </a:t>
            </a:r>
            <a:r>
              <a:rPr lang="en-US" sz="2400" dirty="0" smtClean="0">
                <a:solidFill>
                  <a:srgbClr val="0070C0"/>
                </a:solidFill>
              </a:rPr>
              <a:t>wind-                                                    thrown, or </a:t>
            </a:r>
            <a:r>
              <a:rPr lang="en-US" sz="2400" dirty="0">
                <a:solidFill>
                  <a:srgbClr val="0070C0"/>
                </a:solidFill>
              </a:rPr>
              <a:t>fatally damaged </a:t>
            </a:r>
            <a:r>
              <a:rPr lang="en-US" sz="2400" dirty="0" smtClean="0">
                <a:solidFill>
                  <a:srgbClr val="0070C0"/>
                </a:solidFill>
              </a:rPr>
              <a:t>trees</a:t>
            </a:r>
            <a:r>
              <a:rPr lang="en-US" sz="2400" dirty="0" smtClean="0"/>
              <a:t>;                                                     or                                                           </a:t>
            </a:r>
            <a:endParaRPr lang="en-US" sz="2400" dirty="0"/>
          </a:p>
          <a:p>
            <a:pPr marL="0" indent="0">
              <a:buNone/>
            </a:pP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576047753"/>
              </p:ext>
            </p:extLst>
          </p:nvPr>
        </p:nvGraphicFramePr>
        <p:xfrm>
          <a:off x="5638800" y="2362200"/>
          <a:ext cx="3370263" cy="4361139"/>
        </p:xfrm>
        <a:graphic>
          <a:graphicData uri="http://schemas.openxmlformats.org/presentationml/2006/ole">
            <mc:AlternateContent xmlns:mc="http://schemas.openxmlformats.org/markup-compatibility/2006">
              <mc:Choice xmlns:v="urn:schemas-microsoft-com:vml" Requires="v">
                <p:oleObj spid="_x0000_s6182" name="Acrobat Document" r:id="rId4" imgW="5829062" imgH="7543443" progId="AcroExch.Document.11">
                  <p:embed/>
                </p:oleObj>
              </mc:Choice>
              <mc:Fallback>
                <p:oleObj name="Acrobat Document" r:id="rId4" imgW="5829062" imgH="7543443" progId="AcroExch.Document.11">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38800" y="2362200"/>
                        <a:ext cx="3370263" cy="4361139"/>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22005420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smtClean="0"/>
              <a:t>Regs</a:t>
            </a:r>
            <a:r>
              <a:rPr lang="en-US" dirty="0" smtClean="0"/>
              <a:t> – exemption process</a:t>
            </a:r>
            <a:endParaRPr lang="en-US" dirty="0"/>
          </a:p>
        </p:txBody>
      </p:sp>
      <p:sp>
        <p:nvSpPr>
          <p:cNvPr id="5" name="Content Placeholder 4"/>
          <p:cNvSpPr>
            <a:spLocks noGrp="1"/>
          </p:cNvSpPr>
          <p:nvPr>
            <p:ph idx="1"/>
          </p:nvPr>
        </p:nvSpPr>
        <p:spPr/>
        <p:txBody>
          <a:bodyPr>
            <a:normAutofit lnSpcReduction="10000"/>
          </a:bodyPr>
          <a:lstStyle/>
          <a:p>
            <a:r>
              <a:rPr lang="en-US" b="1" dirty="0"/>
              <a:t>11 AAC </a:t>
            </a:r>
            <a:r>
              <a:rPr lang="en-US" b="1" dirty="0" smtClean="0"/>
              <a:t>95.375 (g</a:t>
            </a:r>
            <a:r>
              <a:rPr lang="en-US" b="1" dirty="0"/>
              <a:t>)  </a:t>
            </a:r>
            <a:r>
              <a:rPr lang="en-US" dirty="0"/>
              <a:t>To apply for an exemption from reforestation requirements under (b)(2) of this section, a landowner must </a:t>
            </a:r>
            <a:endParaRPr lang="en-US" dirty="0" smtClean="0"/>
          </a:p>
          <a:p>
            <a:pPr lvl="1"/>
            <a:r>
              <a:rPr lang="en-US" sz="2200" dirty="0" smtClean="0"/>
              <a:t>request </a:t>
            </a:r>
            <a:r>
              <a:rPr lang="en-US" sz="2200" dirty="0"/>
              <a:t>an exemption in the reforestation section of a </a:t>
            </a:r>
            <a:r>
              <a:rPr lang="en-US" sz="2200" dirty="0" smtClean="0">
                <a:solidFill>
                  <a:srgbClr val="0070C0"/>
                </a:solidFill>
              </a:rPr>
              <a:t>DPO</a:t>
            </a:r>
            <a:r>
              <a:rPr lang="en-US" sz="2200" dirty="0" smtClean="0"/>
              <a:t> </a:t>
            </a:r>
            <a:r>
              <a:rPr lang="en-US" sz="2200" dirty="0"/>
              <a:t>or a change in operations </a:t>
            </a:r>
            <a:r>
              <a:rPr lang="en-US" sz="2200" dirty="0" smtClean="0"/>
              <a:t>and </a:t>
            </a:r>
            <a:r>
              <a:rPr lang="en-US" sz="2200" dirty="0"/>
              <a:t>must demonstrate that the affected stand is </a:t>
            </a:r>
            <a:r>
              <a:rPr lang="en-US" sz="2200" dirty="0">
                <a:solidFill>
                  <a:srgbClr val="0070C0"/>
                </a:solidFill>
              </a:rPr>
              <a:t>significantly composed of insect and disease-killed, fire killed, wind thrown, or fatally damaged trees. </a:t>
            </a:r>
            <a:endParaRPr lang="en-US" sz="2200" dirty="0" smtClean="0">
              <a:solidFill>
                <a:srgbClr val="0070C0"/>
              </a:solidFill>
            </a:endParaRPr>
          </a:p>
          <a:p>
            <a:pPr lvl="1"/>
            <a:r>
              <a:rPr lang="en-US" sz="2200" dirty="0" smtClean="0"/>
              <a:t>If </a:t>
            </a:r>
            <a:r>
              <a:rPr lang="en-US" sz="2200" dirty="0"/>
              <a:t>required by </a:t>
            </a:r>
            <a:r>
              <a:rPr lang="en-US" sz="2200" dirty="0" smtClean="0"/>
              <a:t>DOF, </a:t>
            </a:r>
            <a:r>
              <a:rPr lang="en-US" sz="2200" dirty="0"/>
              <a:t>the request must include a description of the </a:t>
            </a:r>
            <a:r>
              <a:rPr lang="en-US" sz="2200" dirty="0">
                <a:solidFill>
                  <a:srgbClr val="0070C0"/>
                </a:solidFill>
              </a:rPr>
              <a:t>sampling procedure, the sampling data, and a data summary</a:t>
            </a:r>
            <a:r>
              <a:rPr lang="en-US" sz="2200" dirty="0"/>
              <a:t>.  The data summary must show the number of commercial trees per acre that are dead or fatally damaged, and the percentage of commercial trees in the stand that are dead or fatally damaged.  </a:t>
            </a:r>
            <a:endParaRPr lang="en-US" sz="2200" dirty="0" smtClean="0"/>
          </a:p>
        </p:txBody>
      </p:sp>
    </p:spTree>
    <p:extLst>
      <p:ext uri="{BB962C8B-B14F-4D97-AF65-F5344CB8AC3E}">
        <p14:creationId xmlns:p14="http://schemas.microsoft.com/office/powerpoint/2010/main" val="39054818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320040" y="1600200"/>
            <a:ext cx="8503920" cy="4346448"/>
          </a:xfrm>
          <a:prstGeom prst="rect">
            <a:avLst/>
          </a:prstGeom>
        </p:spPr>
        <p:txBody>
          <a:bodyPr>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r>
              <a:rPr lang="en-US" sz="2800" dirty="0" smtClean="0"/>
              <a:t>Governs commercial forest operations:  timber harvesting, forest access, and reforestation </a:t>
            </a:r>
          </a:p>
          <a:p>
            <a:r>
              <a:rPr lang="en-US" sz="2800" dirty="0" smtClean="0"/>
              <a:t>Applies to state, municipal, trust, and private land</a:t>
            </a:r>
          </a:p>
          <a:p>
            <a:r>
              <a:rPr lang="en-US" sz="2800" dirty="0" smtClean="0"/>
              <a:t>Operations adjacent to                                                                                   surface waters, </a:t>
            </a:r>
            <a:r>
              <a:rPr lang="en-US" sz="2800" u="sng" dirty="0" smtClean="0"/>
              <a:t>or</a:t>
            </a:r>
            <a:r>
              <a:rPr lang="en-US" sz="2800" dirty="0" smtClean="0"/>
              <a:t>                                                                 </a:t>
            </a:r>
            <a:r>
              <a:rPr lang="en-US" sz="2800" u="sng" dirty="0" smtClean="0"/>
              <a:t>&gt;</a:t>
            </a:r>
            <a:r>
              <a:rPr lang="en-US" sz="2800" dirty="0" smtClean="0"/>
              <a:t>40 ac in RII, </a:t>
            </a:r>
            <a:r>
              <a:rPr lang="en-US" sz="2800" u="sng" dirty="0" smtClean="0"/>
              <a:t>or</a:t>
            </a:r>
            <a:r>
              <a:rPr lang="en-US" sz="2800" dirty="0" smtClean="0"/>
              <a:t>                                                   </a:t>
            </a:r>
            <a:r>
              <a:rPr lang="en-US" sz="2800" u="sng" dirty="0" smtClean="0"/>
              <a:t>&gt;</a:t>
            </a:r>
            <a:r>
              <a:rPr lang="en-US" sz="2800" dirty="0" smtClean="0"/>
              <a:t>40 in RIII for landowners                                                     who own &gt;160 acres </a:t>
            </a:r>
            <a:endParaRPr lang="en-US" sz="2800" dirty="0" smtClean="0">
              <a:solidFill>
                <a:srgbClr val="FF0000"/>
              </a:solidFill>
            </a:endParaRPr>
          </a:p>
        </p:txBody>
      </p:sp>
      <p:sp>
        <p:nvSpPr>
          <p:cNvPr id="5" name="Title 1"/>
          <p:cNvSpPr txBox="1">
            <a:spLocks/>
          </p:cNvSpPr>
          <p:nvPr/>
        </p:nvSpPr>
        <p:spPr>
          <a:xfrm>
            <a:off x="457200" y="533400"/>
            <a:ext cx="8229600" cy="762000"/>
          </a:xfrm>
          <a:prstGeom prst="rect">
            <a:avLst/>
          </a:prstGeom>
        </p:spPr>
        <p:txBody>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en-US" dirty="0" smtClean="0"/>
              <a:t>FRPA – Applicability</a:t>
            </a:r>
            <a:endParaRPr lang="en-US" dirty="0"/>
          </a:p>
        </p:txBody>
      </p:sp>
      <p:pic>
        <p:nvPicPr>
          <p:cNvPr id="1026" name="Picture 2" descr="C:\Users\mwfreeman\Documents\My Pictures\BOF\BOF at NPI loggin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00600" y="3448050"/>
            <a:ext cx="3886200" cy="291465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800600" y="6398440"/>
            <a:ext cx="4191000" cy="307777"/>
          </a:xfrm>
          <a:prstGeom prst="rect">
            <a:avLst/>
          </a:prstGeom>
          <a:noFill/>
        </p:spPr>
        <p:txBody>
          <a:bodyPr wrap="square" rtlCol="0">
            <a:spAutoFit/>
          </a:bodyPr>
          <a:lstStyle/>
          <a:p>
            <a:r>
              <a:rPr lang="en-US" sz="1400" dirty="0" smtClean="0"/>
              <a:t>BOF field visit to Kenai logging operation</a:t>
            </a:r>
            <a:endParaRPr lang="en-US" sz="1400" dirty="0"/>
          </a:p>
        </p:txBody>
      </p:sp>
    </p:spTree>
    <p:extLst>
      <p:ext uri="{BB962C8B-B14F-4D97-AF65-F5344CB8AC3E}">
        <p14:creationId xmlns:p14="http://schemas.microsoft.com/office/powerpoint/2010/main" val="20614982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Regs</a:t>
            </a:r>
            <a:r>
              <a:rPr lang="en-US" dirty="0"/>
              <a:t> – exemption </a:t>
            </a:r>
            <a:r>
              <a:rPr lang="en-US" dirty="0" smtClean="0"/>
              <a:t>process, cont.</a:t>
            </a:r>
            <a:endParaRPr lang="en-US" dirty="0"/>
          </a:p>
        </p:txBody>
      </p:sp>
      <p:sp>
        <p:nvSpPr>
          <p:cNvPr id="3" name="Content Placeholder 2"/>
          <p:cNvSpPr>
            <a:spLocks noGrp="1"/>
          </p:cNvSpPr>
          <p:nvPr>
            <p:ph idx="1"/>
          </p:nvPr>
        </p:nvSpPr>
        <p:spPr/>
        <p:txBody>
          <a:bodyPr/>
          <a:lstStyle/>
          <a:p>
            <a:pPr marL="274320" lvl="1" indent="0">
              <a:buNone/>
            </a:pPr>
            <a:r>
              <a:rPr lang="en-US" b="1" dirty="0"/>
              <a:t>11 AAC 95.375 </a:t>
            </a:r>
            <a:r>
              <a:rPr lang="en-US" b="1" dirty="0" smtClean="0"/>
              <a:t>(g)</a:t>
            </a:r>
          </a:p>
          <a:p>
            <a:pPr lvl="1"/>
            <a:r>
              <a:rPr lang="en-US" dirty="0" smtClean="0">
                <a:solidFill>
                  <a:srgbClr val="0070C0"/>
                </a:solidFill>
              </a:rPr>
              <a:t>Sample </a:t>
            </a:r>
            <a:r>
              <a:rPr lang="en-US" dirty="0">
                <a:solidFill>
                  <a:srgbClr val="0070C0"/>
                </a:solidFill>
              </a:rPr>
              <a:t>plots </a:t>
            </a:r>
            <a:r>
              <a:rPr lang="en-US" dirty="0"/>
              <a:t>must be located without bias throughout the affected stand.  For stands 1,000 acres or less, the minimum sample density is 10 plots per 100 acres.  For stands greater than 1,000 acres, the minimum sample density is six plots per 100 acres.  Fewer plots are acceptable if the sample standard error is less than 10 percent of the mean.  </a:t>
            </a:r>
          </a:p>
          <a:p>
            <a:pPr lvl="1"/>
            <a:r>
              <a:rPr lang="en-US" dirty="0"/>
              <a:t>Either fixed diameter or variable </a:t>
            </a:r>
            <a:r>
              <a:rPr lang="en-US" dirty="0">
                <a:solidFill>
                  <a:srgbClr val="0070C0"/>
                </a:solidFill>
              </a:rPr>
              <a:t>plot sampling methods </a:t>
            </a:r>
            <a:r>
              <a:rPr lang="en-US" dirty="0"/>
              <a:t>are acceptable.  Sample plots must average approximately at least five sample trees of commercial value.  Trees must be recorded by diameter class as either dead, damaged by insects, disease, fire, or wind, or not impacted.  </a:t>
            </a:r>
            <a:r>
              <a:rPr lang="en-US" dirty="0">
                <a:solidFill>
                  <a:srgbClr val="0070C0"/>
                </a:solidFill>
              </a:rPr>
              <a:t>The division may accept other documentation or field evidence </a:t>
            </a:r>
            <a:r>
              <a:rPr lang="en-US" dirty="0"/>
              <a:t>in lieu of sampling  in cases where the extent of damage is obvious.</a:t>
            </a:r>
          </a:p>
          <a:p>
            <a:endParaRPr lang="en-US" dirty="0"/>
          </a:p>
        </p:txBody>
      </p:sp>
    </p:spTree>
    <p:extLst>
      <p:ext uri="{BB962C8B-B14F-4D97-AF65-F5344CB8AC3E}">
        <p14:creationId xmlns:p14="http://schemas.microsoft.com/office/powerpoint/2010/main" val="91333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a:t>Regs</a:t>
            </a:r>
            <a:r>
              <a:rPr lang="en-US" dirty="0"/>
              <a:t> – exemption process, cont.</a:t>
            </a:r>
          </a:p>
        </p:txBody>
      </p:sp>
      <p:sp>
        <p:nvSpPr>
          <p:cNvPr id="5" name="Content Placeholder 4"/>
          <p:cNvSpPr>
            <a:spLocks noGrp="1"/>
          </p:cNvSpPr>
          <p:nvPr>
            <p:ph idx="1"/>
          </p:nvPr>
        </p:nvSpPr>
        <p:spPr/>
        <p:txBody>
          <a:bodyPr/>
          <a:lstStyle/>
          <a:p>
            <a:pPr marL="0" indent="0">
              <a:buNone/>
            </a:pPr>
            <a:r>
              <a:rPr lang="en-US" b="1" dirty="0"/>
              <a:t>11 AAC </a:t>
            </a:r>
            <a:r>
              <a:rPr lang="en-US" b="1" dirty="0" smtClean="0"/>
              <a:t>95.375 (h</a:t>
            </a:r>
            <a:r>
              <a:rPr lang="en-US" b="1" dirty="0"/>
              <a:t>)  </a:t>
            </a:r>
            <a:r>
              <a:rPr lang="en-US" dirty="0"/>
              <a:t>Following receipt of the exemption request, the division may </a:t>
            </a:r>
            <a:r>
              <a:rPr lang="en-US" dirty="0">
                <a:solidFill>
                  <a:srgbClr val="0070C0"/>
                </a:solidFill>
              </a:rPr>
              <a:t>inspect </a:t>
            </a:r>
            <a:r>
              <a:rPr lang="en-US" dirty="0"/>
              <a:t>the site to confirm the information submitted before determining whether the stand is significantly composed of insect and disease-killed, fire killed, wind thrown, or fatally damaged trees.  The division will make this determination as part of the review of the </a:t>
            </a:r>
            <a:r>
              <a:rPr lang="en-US" dirty="0" smtClean="0"/>
              <a:t>DPO or </a:t>
            </a:r>
            <a:r>
              <a:rPr lang="en-US" dirty="0"/>
              <a:t>change in operations. </a:t>
            </a:r>
            <a:r>
              <a:rPr lang="en-US" dirty="0" smtClean="0"/>
              <a:t>                                           In </a:t>
            </a:r>
            <a:r>
              <a:rPr lang="en-US" dirty="0"/>
              <a:t>areas exempted from </a:t>
            </a:r>
            <a:r>
              <a:rPr lang="en-US" dirty="0" err="1" smtClean="0"/>
              <a:t>refor</a:t>
            </a:r>
            <a:r>
              <a:rPr lang="en-US" dirty="0" smtClean="0"/>
              <a:t>-                                                </a:t>
            </a:r>
            <a:r>
              <a:rPr lang="en-US" dirty="0" err="1" smtClean="0"/>
              <a:t>estation</a:t>
            </a:r>
            <a:r>
              <a:rPr lang="en-US" dirty="0" smtClean="0"/>
              <a:t> </a:t>
            </a:r>
            <a:r>
              <a:rPr lang="en-US" dirty="0"/>
              <a:t>requirements, the </a:t>
            </a:r>
            <a:r>
              <a:rPr lang="en-US" dirty="0" smtClean="0"/>
              <a:t>land                                              owner </a:t>
            </a:r>
            <a:r>
              <a:rPr lang="en-US" dirty="0"/>
              <a:t>and operator shall </a:t>
            </a:r>
            <a:r>
              <a:rPr lang="en-US" dirty="0" smtClean="0">
                <a:solidFill>
                  <a:srgbClr val="0070C0"/>
                </a:solidFill>
              </a:rPr>
              <a:t>protect                                 </a:t>
            </a:r>
            <a:r>
              <a:rPr lang="en-US" dirty="0">
                <a:solidFill>
                  <a:srgbClr val="0070C0"/>
                </a:solidFill>
              </a:rPr>
              <a:t>existing reproduction </a:t>
            </a:r>
            <a:r>
              <a:rPr lang="en-US" dirty="0"/>
              <a:t>from </a:t>
            </a:r>
            <a:r>
              <a:rPr lang="en-US" dirty="0" smtClean="0"/>
              <a:t>                                     logging </a:t>
            </a:r>
            <a:r>
              <a:rPr lang="en-US" dirty="0"/>
              <a:t>damage where feasible. </a:t>
            </a:r>
          </a:p>
        </p:txBody>
      </p:sp>
      <p:pic>
        <p:nvPicPr>
          <p:cNvPr id="6" name="Picture 5" descr="Spruce beetle damage-cro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5312714" y="3962400"/>
            <a:ext cx="3534437" cy="2315234"/>
          </a:xfrm>
          <a:prstGeom prst="rect">
            <a:avLst/>
          </a:prstGeom>
        </p:spPr>
      </p:pic>
      <p:sp>
        <p:nvSpPr>
          <p:cNvPr id="2" name="TextBox 1"/>
          <p:cNvSpPr txBox="1"/>
          <p:nvPr/>
        </p:nvSpPr>
        <p:spPr>
          <a:xfrm>
            <a:off x="5004021" y="6301488"/>
            <a:ext cx="4114800" cy="307777"/>
          </a:xfrm>
          <a:prstGeom prst="rect">
            <a:avLst/>
          </a:prstGeom>
          <a:noFill/>
        </p:spPr>
        <p:txBody>
          <a:bodyPr wrap="square" rtlCol="0">
            <a:spAutoFit/>
          </a:bodyPr>
          <a:lstStyle/>
          <a:p>
            <a:r>
              <a:rPr lang="en-US" sz="1400" dirty="0" smtClean="0"/>
              <a:t>Spruce bark beetle infestation – Kenai Peninsula</a:t>
            </a:r>
            <a:endParaRPr lang="en-US" sz="1400" dirty="0"/>
          </a:p>
        </p:txBody>
      </p:sp>
    </p:spTree>
    <p:extLst>
      <p:ext uri="{BB962C8B-B14F-4D97-AF65-F5344CB8AC3E}">
        <p14:creationId xmlns:p14="http://schemas.microsoft.com/office/powerpoint/2010/main" val="11968610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838200"/>
            <a:ext cx="7988420" cy="5334000"/>
          </a:xfrm>
          <a:prstGeom prst="rect">
            <a:avLst/>
          </a:prstGeom>
        </p:spPr>
      </p:pic>
      <p:sp>
        <p:nvSpPr>
          <p:cNvPr id="7" name="Title 6"/>
          <p:cNvSpPr>
            <a:spLocks noGrp="1"/>
          </p:cNvSpPr>
          <p:nvPr>
            <p:ph type="title"/>
          </p:nvPr>
        </p:nvSpPr>
        <p:spPr>
          <a:xfrm>
            <a:off x="762000" y="2895600"/>
            <a:ext cx="7772400" cy="1447800"/>
          </a:xfrm>
        </p:spPr>
        <p:txBody>
          <a:bodyPr/>
          <a:lstStyle/>
          <a:p>
            <a:r>
              <a:rPr lang="en-US" dirty="0" smtClean="0"/>
              <a:t>Questions?</a:t>
            </a:r>
            <a:endParaRPr lang="en-US" dirty="0"/>
          </a:p>
        </p:txBody>
      </p:sp>
      <p:sp>
        <p:nvSpPr>
          <p:cNvPr id="4" name="Title 6"/>
          <p:cNvSpPr txBox="1">
            <a:spLocks/>
          </p:cNvSpPr>
          <p:nvPr/>
        </p:nvSpPr>
        <p:spPr>
          <a:xfrm>
            <a:off x="5943600" y="5943600"/>
            <a:ext cx="2667000" cy="228600"/>
          </a:xfrm>
          <a:prstGeom prst="rect">
            <a:avLst/>
          </a:prstGeom>
        </p:spPr>
        <p:txBody>
          <a:bodyPr vert="horz" lIns="91440" tIns="45720" rIns="91440" bIns="45720" rtlCol="0" anchor="b">
            <a:noAutofit/>
          </a:bodyPr>
          <a:lstStyle>
            <a:lvl1pPr algn="l" defTabSz="914400" rtl="0" eaLnBrk="1" latinLnBrk="0" hangingPunct="1">
              <a:spcBef>
                <a:spcPct val="0"/>
              </a:spcBef>
              <a:buNone/>
              <a:defRPr sz="4800" b="0" kern="1200" cap="all" spc="-100" baseline="0">
                <a:solidFill>
                  <a:schemeClr val="tx2"/>
                </a:solidFill>
                <a:latin typeface="+mj-lt"/>
                <a:ea typeface="+mj-ea"/>
                <a:cs typeface="+mj-cs"/>
              </a:defRPr>
            </a:lvl1pPr>
          </a:lstStyle>
          <a:p>
            <a:pPr algn="r"/>
            <a:r>
              <a:rPr lang="en-US" sz="1000" cap="none" spc="0" dirty="0" smtClean="0">
                <a:latin typeface="+mn-lt"/>
              </a:rPr>
              <a:t>USFS Andrew </a:t>
            </a:r>
            <a:r>
              <a:rPr lang="en-US" sz="1000" cap="none" spc="0" dirty="0">
                <a:latin typeface="+mn-lt"/>
              </a:rPr>
              <a:t>Y</a:t>
            </a:r>
            <a:r>
              <a:rPr lang="en-US" sz="1000" cap="none" spc="0" dirty="0" smtClean="0">
                <a:latin typeface="+mn-lt"/>
              </a:rPr>
              <a:t>oungblood</a:t>
            </a:r>
            <a:endParaRPr lang="en-US" sz="1000" cap="none" spc="0" dirty="0">
              <a:latin typeface="+mn-lt"/>
            </a:endParaRPr>
          </a:p>
        </p:txBody>
      </p:sp>
      <p:sp>
        <p:nvSpPr>
          <p:cNvPr id="5" name="TextBox 4"/>
          <p:cNvSpPr txBox="1"/>
          <p:nvPr/>
        </p:nvSpPr>
        <p:spPr>
          <a:xfrm>
            <a:off x="609600" y="6449199"/>
            <a:ext cx="2819400" cy="276999"/>
          </a:xfrm>
          <a:prstGeom prst="rect">
            <a:avLst/>
          </a:prstGeom>
          <a:noFill/>
        </p:spPr>
        <p:txBody>
          <a:bodyPr wrap="square" rtlCol="0">
            <a:spAutoFit/>
          </a:bodyPr>
          <a:lstStyle/>
          <a:p>
            <a:r>
              <a:rPr lang="en-US" sz="1200" dirty="0" smtClean="0">
                <a:solidFill>
                  <a:srgbClr val="FF0000"/>
                </a:solidFill>
              </a:rPr>
              <a:t>Change to Scale of harvesting PPT</a:t>
            </a:r>
            <a:endParaRPr lang="en-US" sz="1200" dirty="0">
              <a:solidFill>
                <a:srgbClr val="FF0000"/>
              </a:solidFill>
            </a:endParaRPr>
          </a:p>
        </p:txBody>
      </p:sp>
    </p:spTree>
    <p:extLst>
      <p:ext uri="{BB962C8B-B14F-4D97-AF65-F5344CB8AC3E}">
        <p14:creationId xmlns:p14="http://schemas.microsoft.com/office/powerpoint/2010/main" val="11683852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17710" y="440827"/>
            <a:ext cx="1805038" cy="1616573"/>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prstClr val="black"/>
                </a:solidFill>
              </a:rPr>
              <a:t>Is the operation on forest land that is not developed for another use or being converted</a:t>
            </a:r>
            <a:r>
              <a:rPr lang="en-US" sz="1600" dirty="0" smtClean="0">
                <a:solidFill>
                  <a:srgbClr val="FF0000"/>
                </a:solidFill>
              </a:rPr>
              <a:t>*</a:t>
            </a:r>
            <a:r>
              <a:rPr lang="en-US" sz="1600" dirty="0" smtClean="0">
                <a:solidFill>
                  <a:prstClr val="black"/>
                </a:solidFill>
              </a:rPr>
              <a:t> to another use?</a:t>
            </a:r>
            <a:endParaRPr lang="en-US" sz="1600" dirty="0">
              <a:solidFill>
                <a:prstClr val="black"/>
              </a:solidFill>
            </a:endParaRPr>
          </a:p>
        </p:txBody>
      </p:sp>
      <p:sp>
        <p:nvSpPr>
          <p:cNvPr id="5" name="Rectangle 4"/>
          <p:cNvSpPr/>
          <p:nvPr/>
        </p:nvSpPr>
        <p:spPr>
          <a:xfrm>
            <a:off x="2592414" y="440827"/>
            <a:ext cx="2458157" cy="1769918"/>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smtClean="0">
                <a:solidFill>
                  <a:prstClr val="black"/>
                </a:solidFill>
              </a:rPr>
              <a:t>Does the operation involve harvesting, road construction, site prep, PCT, slash treatment, or any other activity leading to or connected with commercial timber harvest?</a:t>
            </a:r>
            <a:endParaRPr lang="en-US" sz="1600" dirty="0">
              <a:solidFill>
                <a:prstClr val="black"/>
              </a:solidFill>
            </a:endParaRPr>
          </a:p>
        </p:txBody>
      </p:sp>
      <p:sp>
        <p:nvSpPr>
          <p:cNvPr id="6" name="Rectangle 5"/>
          <p:cNvSpPr/>
          <p:nvPr/>
        </p:nvSpPr>
        <p:spPr>
          <a:xfrm>
            <a:off x="6934201" y="4060011"/>
            <a:ext cx="1600199" cy="592911"/>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prstClr val="black"/>
                </a:solidFill>
              </a:rPr>
              <a:t>Is it in Region </a:t>
            </a:r>
            <a:r>
              <a:rPr lang="en-US" sz="1600" smtClean="0">
                <a:solidFill>
                  <a:prstClr val="black"/>
                </a:solidFill>
              </a:rPr>
              <a:t>II  or in Region III</a:t>
            </a:r>
            <a:r>
              <a:rPr lang="en-US" sz="1600" dirty="0" smtClean="0">
                <a:solidFill>
                  <a:prstClr val="black"/>
                </a:solidFill>
              </a:rPr>
              <a:t>?</a:t>
            </a:r>
            <a:endParaRPr lang="en-US" sz="1600" dirty="0">
              <a:solidFill>
                <a:prstClr val="black"/>
              </a:solidFill>
            </a:endParaRPr>
          </a:p>
        </p:txBody>
      </p:sp>
      <p:sp>
        <p:nvSpPr>
          <p:cNvPr id="7" name="Rectangle 6"/>
          <p:cNvSpPr/>
          <p:nvPr/>
        </p:nvSpPr>
        <p:spPr>
          <a:xfrm>
            <a:off x="6934201" y="2622058"/>
            <a:ext cx="1600199" cy="1099892"/>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smtClean="0">
                <a:solidFill>
                  <a:prstClr val="black"/>
                </a:solidFill>
              </a:rPr>
              <a:t>Is it adjacent to surface waters </a:t>
            </a:r>
            <a:r>
              <a:rPr lang="en-US" sz="1600" b="1" u="sng" dirty="0" smtClean="0">
                <a:solidFill>
                  <a:prstClr val="black"/>
                </a:solidFill>
              </a:rPr>
              <a:t>or</a:t>
            </a:r>
            <a:r>
              <a:rPr lang="en-US" sz="1600" dirty="0" smtClean="0">
                <a:solidFill>
                  <a:prstClr val="black"/>
                </a:solidFill>
              </a:rPr>
              <a:t> </a:t>
            </a:r>
          </a:p>
          <a:p>
            <a:r>
              <a:rPr lang="en-US" sz="1600" dirty="0">
                <a:solidFill>
                  <a:prstClr val="black"/>
                </a:solidFill>
              </a:rPr>
              <a:t>I</a:t>
            </a:r>
            <a:r>
              <a:rPr lang="en-US" sz="1600" dirty="0" smtClean="0">
                <a:solidFill>
                  <a:prstClr val="black"/>
                </a:solidFill>
              </a:rPr>
              <a:t>n aggregate, is it </a:t>
            </a:r>
            <a:r>
              <a:rPr lang="en-US" sz="1600" u="sng" dirty="0" smtClean="0">
                <a:solidFill>
                  <a:prstClr val="black"/>
                </a:solidFill>
              </a:rPr>
              <a:t>&gt;</a:t>
            </a:r>
            <a:r>
              <a:rPr lang="en-US" sz="1600" dirty="0">
                <a:solidFill>
                  <a:prstClr val="black"/>
                </a:solidFill>
              </a:rPr>
              <a:t>4</a:t>
            </a:r>
            <a:r>
              <a:rPr lang="en-US" sz="1600" dirty="0" smtClean="0">
                <a:solidFill>
                  <a:prstClr val="black"/>
                </a:solidFill>
              </a:rPr>
              <a:t>0 acres?</a:t>
            </a:r>
            <a:endParaRPr lang="en-US" sz="1600" dirty="0">
              <a:solidFill>
                <a:prstClr val="black"/>
              </a:solidFill>
            </a:endParaRPr>
          </a:p>
        </p:txBody>
      </p:sp>
      <p:sp>
        <p:nvSpPr>
          <p:cNvPr id="8" name="Rectangle 7"/>
          <p:cNvSpPr/>
          <p:nvPr/>
        </p:nvSpPr>
        <p:spPr>
          <a:xfrm>
            <a:off x="5575195" y="1282977"/>
            <a:ext cx="2237510" cy="988167"/>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smtClean="0">
                <a:solidFill>
                  <a:prstClr val="black"/>
                </a:solidFill>
              </a:rPr>
              <a:t>Does it annually produce </a:t>
            </a:r>
            <a:r>
              <a:rPr lang="en-US" sz="1600" b="1" dirty="0" smtClean="0">
                <a:solidFill>
                  <a:prstClr val="black"/>
                </a:solidFill>
              </a:rPr>
              <a:t>for sale </a:t>
            </a:r>
            <a:r>
              <a:rPr lang="en-US" sz="1600" dirty="0" smtClean="0">
                <a:solidFill>
                  <a:prstClr val="black"/>
                </a:solidFill>
              </a:rPr>
              <a:t>&gt;10 MBF in Region II or &gt;30 MBF in Region III?</a:t>
            </a:r>
            <a:endParaRPr lang="en-US" sz="1600" dirty="0">
              <a:solidFill>
                <a:prstClr val="black"/>
              </a:solidFill>
            </a:endParaRPr>
          </a:p>
        </p:txBody>
      </p:sp>
      <p:cxnSp>
        <p:nvCxnSpPr>
          <p:cNvPr id="10" name="Straight Arrow Connector 9"/>
          <p:cNvCxnSpPr>
            <a:stCxn id="4" idx="2"/>
            <a:endCxn id="15" idx="0"/>
          </p:cNvCxnSpPr>
          <p:nvPr/>
        </p:nvCxnSpPr>
        <p:spPr>
          <a:xfrm>
            <a:off x="1220229" y="2057400"/>
            <a:ext cx="0" cy="511602"/>
          </a:xfrm>
          <a:prstGeom prst="straightConnector1">
            <a:avLst/>
          </a:prstGeom>
          <a:ln w="31750">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4" idx="3"/>
          </p:cNvCxnSpPr>
          <p:nvPr/>
        </p:nvCxnSpPr>
        <p:spPr>
          <a:xfrm flipV="1">
            <a:off x="2122748" y="1249113"/>
            <a:ext cx="469666" cy="1"/>
          </a:xfrm>
          <a:prstGeom prst="straightConnector1">
            <a:avLst/>
          </a:prstGeom>
          <a:ln w="31750">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687458" y="2569002"/>
            <a:ext cx="1065542" cy="588818"/>
          </a:xfrm>
          <a:prstGeom prst="rect">
            <a:avLst/>
          </a:prstGeom>
          <a:solidFill>
            <a:srgbClr val="F4C76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prstClr val="black"/>
                </a:solidFill>
              </a:rPr>
              <a:t>FRPA does not apply</a:t>
            </a:r>
            <a:endParaRPr lang="en-US" sz="1600" dirty="0">
              <a:solidFill>
                <a:prstClr val="black"/>
              </a:solidFill>
            </a:endParaRPr>
          </a:p>
        </p:txBody>
      </p:sp>
      <p:sp>
        <p:nvSpPr>
          <p:cNvPr id="18" name="TextBox 17"/>
          <p:cNvSpPr txBox="1"/>
          <p:nvPr/>
        </p:nvSpPr>
        <p:spPr>
          <a:xfrm>
            <a:off x="787589" y="2207225"/>
            <a:ext cx="457200" cy="307777"/>
          </a:xfrm>
          <a:prstGeom prst="rect">
            <a:avLst/>
          </a:prstGeom>
          <a:noFill/>
        </p:spPr>
        <p:txBody>
          <a:bodyPr wrap="square" rtlCol="0">
            <a:spAutoFit/>
          </a:bodyPr>
          <a:lstStyle/>
          <a:p>
            <a:r>
              <a:rPr lang="en-US" sz="1400" b="1" dirty="0" smtClean="0">
                <a:solidFill>
                  <a:srgbClr val="FF0000"/>
                </a:solidFill>
              </a:rPr>
              <a:t>NO</a:t>
            </a:r>
            <a:endParaRPr lang="en-US" sz="1400" b="1" dirty="0">
              <a:solidFill>
                <a:srgbClr val="FF0000"/>
              </a:solidFill>
            </a:endParaRPr>
          </a:p>
        </p:txBody>
      </p:sp>
      <p:sp>
        <p:nvSpPr>
          <p:cNvPr id="19" name="TextBox 18"/>
          <p:cNvSpPr txBox="1"/>
          <p:nvPr/>
        </p:nvSpPr>
        <p:spPr>
          <a:xfrm>
            <a:off x="2122748" y="717904"/>
            <a:ext cx="495300" cy="307777"/>
          </a:xfrm>
          <a:prstGeom prst="rect">
            <a:avLst/>
          </a:prstGeom>
          <a:noFill/>
        </p:spPr>
        <p:txBody>
          <a:bodyPr wrap="square" rtlCol="0">
            <a:spAutoFit/>
          </a:bodyPr>
          <a:lstStyle/>
          <a:p>
            <a:r>
              <a:rPr lang="en-US" sz="1400" b="1" dirty="0" smtClean="0">
                <a:solidFill>
                  <a:srgbClr val="00B050"/>
                </a:solidFill>
              </a:rPr>
              <a:t>YES</a:t>
            </a:r>
            <a:endParaRPr lang="en-US" sz="1400" b="1" dirty="0">
              <a:solidFill>
                <a:srgbClr val="00B050"/>
              </a:solidFill>
            </a:endParaRPr>
          </a:p>
        </p:txBody>
      </p:sp>
      <p:cxnSp>
        <p:nvCxnSpPr>
          <p:cNvPr id="23" name="Straight Arrow Connector 22"/>
          <p:cNvCxnSpPr>
            <a:stCxn id="5" idx="3"/>
            <a:endCxn id="8" idx="1"/>
          </p:cNvCxnSpPr>
          <p:nvPr/>
        </p:nvCxnSpPr>
        <p:spPr>
          <a:xfrm>
            <a:off x="5050571" y="1325786"/>
            <a:ext cx="524624" cy="451275"/>
          </a:xfrm>
          <a:prstGeom prst="straightConnector1">
            <a:avLst/>
          </a:prstGeom>
          <a:ln w="31750">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7565055" y="2271144"/>
            <a:ext cx="495300" cy="307777"/>
          </a:xfrm>
          <a:prstGeom prst="rect">
            <a:avLst/>
          </a:prstGeom>
          <a:noFill/>
        </p:spPr>
        <p:txBody>
          <a:bodyPr wrap="square" rtlCol="0">
            <a:spAutoFit/>
          </a:bodyPr>
          <a:lstStyle/>
          <a:p>
            <a:r>
              <a:rPr lang="en-US" sz="1400" b="1" dirty="0" smtClean="0">
                <a:solidFill>
                  <a:srgbClr val="00B050"/>
                </a:solidFill>
              </a:rPr>
              <a:t>YES</a:t>
            </a:r>
            <a:endParaRPr lang="en-US" sz="1400" b="1" dirty="0">
              <a:solidFill>
                <a:srgbClr val="00B050"/>
              </a:solidFill>
            </a:endParaRPr>
          </a:p>
        </p:txBody>
      </p:sp>
      <p:sp>
        <p:nvSpPr>
          <p:cNvPr id="27" name="TextBox 26"/>
          <p:cNvSpPr txBox="1"/>
          <p:nvPr/>
        </p:nvSpPr>
        <p:spPr>
          <a:xfrm>
            <a:off x="5080169" y="1136302"/>
            <a:ext cx="495300" cy="307777"/>
          </a:xfrm>
          <a:prstGeom prst="rect">
            <a:avLst/>
          </a:prstGeom>
          <a:noFill/>
        </p:spPr>
        <p:txBody>
          <a:bodyPr wrap="square" rtlCol="0">
            <a:spAutoFit/>
          </a:bodyPr>
          <a:lstStyle/>
          <a:p>
            <a:r>
              <a:rPr lang="en-US" sz="1400" b="1" dirty="0" smtClean="0">
                <a:solidFill>
                  <a:srgbClr val="00B050"/>
                </a:solidFill>
              </a:rPr>
              <a:t>YES</a:t>
            </a:r>
            <a:endParaRPr lang="en-US" sz="1400" b="1" dirty="0">
              <a:solidFill>
                <a:srgbClr val="00B050"/>
              </a:solidFill>
            </a:endParaRPr>
          </a:p>
        </p:txBody>
      </p:sp>
      <p:sp>
        <p:nvSpPr>
          <p:cNvPr id="29" name="TextBox 28"/>
          <p:cNvSpPr txBox="1"/>
          <p:nvPr/>
        </p:nvSpPr>
        <p:spPr>
          <a:xfrm>
            <a:off x="3418175" y="2240078"/>
            <a:ext cx="457200" cy="307777"/>
          </a:xfrm>
          <a:prstGeom prst="rect">
            <a:avLst/>
          </a:prstGeom>
          <a:noFill/>
        </p:spPr>
        <p:txBody>
          <a:bodyPr wrap="square" rtlCol="0">
            <a:spAutoFit/>
          </a:bodyPr>
          <a:lstStyle/>
          <a:p>
            <a:r>
              <a:rPr lang="en-US" sz="1400" b="1" dirty="0" smtClean="0">
                <a:solidFill>
                  <a:srgbClr val="FF0000"/>
                </a:solidFill>
              </a:rPr>
              <a:t>NO</a:t>
            </a:r>
            <a:endParaRPr lang="en-US" sz="1400" b="1" dirty="0">
              <a:solidFill>
                <a:srgbClr val="FF0000"/>
              </a:solidFill>
            </a:endParaRPr>
          </a:p>
        </p:txBody>
      </p:sp>
      <p:sp>
        <p:nvSpPr>
          <p:cNvPr id="30" name="TextBox 29"/>
          <p:cNvSpPr txBox="1"/>
          <p:nvPr/>
        </p:nvSpPr>
        <p:spPr>
          <a:xfrm>
            <a:off x="5899562" y="2261225"/>
            <a:ext cx="457200" cy="307777"/>
          </a:xfrm>
          <a:prstGeom prst="rect">
            <a:avLst/>
          </a:prstGeom>
          <a:noFill/>
        </p:spPr>
        <p:txBody>
          <a:bodyPr wrap="square" rtlCol="0">
            <a:spAutoFit/>
          </a:bodyPr>
          <a:lstStyle/>
          <a:p>
            <a:r>
              <a:rPr lang="en-US" sz="1400" b="1" dirty="0" smtClean="0">
                <a:solidFill>
                  <a:srgbClr val="FF0000"/>
                </a:solidFill>
              </a:rPr>
              <a:t>NO</a:t>
            </a:r>
            <a:endParaRPr lang="en-US" sz="1400" b="1" dirty="0">
              <a:solidFill>
                <a:srgbClr val="FF0000"/>
              </a:solidFill>
            </a:endParaRPr>
          </a:p>
        </p:txBody>
      </p:sp>
      <p:cxnSp>
        <p:nvCxnSpPr>
          <p:cNvPr id="31" name="Straight Arrow Connector 30"/>
          <p:cNvCxnSpPr>
            <a:stCxn id="5" idx="2"/>
            <a:endCxn id="32" idx="0"/>
          </p:cNvCxnSpPr>
          <p:nvPr/>
        </p:nvCxnSpPr>
        <p:spPr>
          <a:xfrm flipH="1">
            <a:off x="3821492" y="2210745"/>
            <a:ext cx="1" cy="366444"/>
          </a:xfrm>
          <a:prstGeom prst="straightConnector1">
            <a:avLst/>
          </a:prstGeom>
          <a:ln w="31750">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3272308" y="2577189"/>
            <a:ext cx="1098367" cy="588818"/>
          </a:xfrm>
          <a:prstGeom prst="rect">
            <a:avLst/>
          </a:prstGeom>
          <a:solidFill>
            <a:srgbClr val="F4C76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prstClr val="black"/>
                </a:solidFill>
              </a:rPr>
              <a:t>FRPA does not apply</a:t>
            </a:r>
            <a:endParaRPr lang="en-US" sz="1600" dirty="0">
              <a:solidFill>
                <a:prstClr val="black"/>
              </a:solidFill>
            </a:endParaRPr>
          </a:p>
        </p:txBody>
      </p:sp>
      <p:sp>
        <p:nvSpPr>
          <p:cNvPr id="35" name="Rectangle 34"/>
          <p:cNvSpPr/>
          <p:nvPr/>
        </p:nvSpPr>
        <p:spPr>
          <a:xfrm>
            <a:off x="5575195" y="2626273"/>
            <a:ext cx="1105934" cy="588818"/>
          </a:xfrm>
          <a:prstGeom prst="rect">
            <a:avLst/>
          </a:prstGeom>
          <a:solidFill>
            <a:srgbClr val="F4C76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prstClr val="black"/>
                </a:solidFill>
              </a:rPr>
              <a:t>FRPA does not apply</a:t>
            </a:r>
            <a:endParaRPr lang="en-US" sz="1600" dirty="0">
              <a:solidFill>
                <a:prstClr val="black"/>
              </a:solidFill>
            </a:endParaRPr>
          </a:p>
        </p:txBody>
      </p:sp>
      <p:cxnSp>
        <p:nvCxnSpPr>
          <p:cNvPr id="46" name="Straight Arrow Connector 45"/>
          <p:cNvCxnSpPr>
            <a:stCxn id="8" idx="2"/>
            <a:endCxn id="35" idx="0"/>
          </p:cNvCxnSpPr>
          <p:nvPr/>
        </p:nvCxnSpPr>
        <p:spPr>
          <a:xfrm flipH="1">
            <a:off x="6128162" y="2271144"/>
            <a:ext cx="565788" cy="355129"/>
          </a:xfrm>
          <a:prstGeom prst="straightConnector1">
            <a:avLst/>
          </a:prstGeom>
          <a:ln w="31750">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stCxn id="8" idx="2"/>
            <a:endCxn id="7" idx="0"/>
          </p:cNvCxnSpPr>
          <p:nvPr/>
        </p:nvCxnSpPr>
        <p:spPr>
          <a:xfrm>
            <a:off x="6693950" y="2271144"/>
            <a:ext cx="1040351" cy="350914"/>
          </a:xfrm>
          <a:prstGeom prst="straightConnector1">
            <a:avLst/>
          </a:prstGeom>
          <a:ln w="31750">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35" name="Rectangle 134"/>
          <p:cNvSpPr/>
          <p:nvPr/>
        </p:nvSpPr>
        <p:spPr>
          <a:xfrm>
            <a:off x="5588016" y="4064105"/>
            <a:ext cx="1105934" cy="588818"/>
          </a:xfrm>
          <a:prstGeom prst="rect">
            <a:avLst/>
          </a:prstGeom>
          <a:solidFill>
            <a:srgbClr val="F4C76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prstClr val="black"/>
                </a:solidFill>
              </a:rPr>
              <a:t>FRPA does not apply</a:t>
            </a:r>
            <a:endParaRPr lang="en-US" sz="1600" dirty="0">
              <a:solidFill>
                <a:prstClr val="black"/>
              </a:solidFill>
            </a:endParaRPr>
          </a:p>
        </p:txBody>
      </p:sp>
      <p:cxnSp>
        <p:nvCxnSpPr>
          <p:cNvPr id="136" name="Straight Arrow Connector 135"/>
          <p:cNvCxnSpPr>
            <a:stCxn id="7" idx="2"/>
            <a:endCxn id="135" idx="0"/>
          </p:cNvCxnSpPr>
          <p:nvPr/>
        </p:nvCxnSpPr>
        <p:spPr>
          <a:xfrm flipH="1">
            <a:off x="6140983" y="3721950"/>
            <a:ext cx="1593318" cy="342155"/>
          </a:xfrm>
          <a:prstGeom prst="straightConnector1">
            <a:avLst/>
          </a:prstGeom>
          <a:ln w="31750">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37" name="TextBox 136"/>
          <p:cNvSpPr txBox="1"/>
          <p:nvPr/>
        </p:nvSpPr>
        <p:spPr>
          <a:xfrm>
            <a:off x="6323837" y="3672739"/>
            <a:ext cx="457200" cy="307777"/>
          </a:xfrm>
          <a:prstGeom prst="rect">
            <a:avLst/>
          </a:prstGeom>
          <a:noFill/>
        </p:spPr>
        <p:txBody>
          <a:bodyPr wrap="square" rtlCol="0">
            <a:spAutoFit/>
          </a:bodyPr>
          <a:lstStyle/>
          <a:p>
            <a:r>
              <a:rPr lang="en-US" sz="1400" b="1" dirty="0" smtClean="0">
                <a:solidFill>
                  <a:srgbClr val="FF0000"/>
                </a:solidFill>
              </a:rPr>
              <a:t>NO</a:t>
            </a:r>
            <a:endParaRPr lang="en-US" sz="1400" b="1" dirty="0">
              <a:solidFill>
                <a:srgbClr val="FF0000"/>
              </a:solidFill>
            </a:endParaRPr>
          </a:p>
        </p:txBody>
      </p:sp>
      <p:cxnSp>
        <p:nvCxnSpPr>
          <p:cNvPr id="138" name="Straight Arrow Connector 137"/>
          <p:cNvCxnSpPr>
            <a:stCxn id="7" idx="2"/>
            <a:endCxn id="6" idx="0"/>
          </p:cNvCxnSpPr>
          <p:nvPr/>
        </p:nvCxnSpPr>
        <p:spPr>
          <a:xfrm>
            <a:off x="7734301" y="3721950"/>
            <a:ext cx="0" cy="338061"/>
          </a:xfrm>
          <a:prstGeom prst="straightConnector1">
            <a:avLst/>
          </a:prstGeom>
          <a:ln w="31750">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46" name="Straight Arrow Connector 145"/>
          <p:cNvCxnSpPr/>
          <p:nvPr/>
        </p:nvCxnSpPr>
        <p:spPr>
          <a:xfrm>
            <a:off x="7734301" y="4652922"/>
            <a:ext cx="266699" cy="452676"/>
          </a:xfrm>
          <a:prstGeom prst="straightConnector1">
            <a:avLst/>
          </a:prstGeom>
          <a:ln w="31750">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48" name="Rectangle 147"/>
          <p:cNvSpPr/>
          <p:nvPr/>
        </p:nvSpPr>
        <p:spPr>
          <a:xfrm>
            <a:off x="5575195" y="5105598"/>
            <a:ext cx="1628852" cy="990402"/>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prstClr val="black"/>
                </a:solidFill>
              </a:rPr>
              <a:t>Does the landowner own a total of &gt;160 acres?</a:t>
            </a:r>
            <a:endParaRPr lang="en-US" sz="1600" dirty="0">
              <a:solidFill>
                <a:prstClr val="black"/>
              </a:solidFill>
            </a:endParaRPr>
          </a:p>
        </p:txBody>
      </p:sp>
      <p:sp>
        <p:nvSpPr>
          <p:cNvPr id="150" name="TextBox 149"/>
          <p:cNvSpPr txBox="1"/>
          <p:nvPr/>
        </p:nvSpPr>
        <p:spPr>
          <a:xfrm>
            <a:off x="7812705" y="4652922"/>
            <a:ext cx="381764" cy="338554"/>
          </a:xfrm>
          <a:prstGeom prst="rect">
            <a:avLst/>
          </a:prstGeom>
          <a:noFill/>
        </p:spPr>
        <p:txBody>
          <a:bodyPr wrap="square" rtlCol="0">
            <a:spAutoFit/>
          </a:bodyPr>
          <a:lstStyle/>
          <a:p>
            <a:r>
              <a:rPr lang="en-US" sz="1600" b="1" dirty="0" smtClean="0">
                <a:solidFill>
                  <a:srgbClr val="0070C0"/>
                </a:solidFill>
              </a:rPr>
              <a:t>II</a:t>
            </a:r>
            <a:endParaRPr lang="en-US" sz="1600" b="1" dirty="0">
              <a:solidFill>
                <a:srgbClr val="0070C0"/>
              </a:solidFill>
            </a:endParaRPr>
          </a:p>
        </p:txBody>
      </p:sp>
      <p:cxnSp>
        <p:nvCxnSpPr>
          <p:cNvPr id="152" name="Straight Arrow Connector 151"/>
          <p:cNvCxnSpPr>
            <a:stCxn id="6" idx="2"/>
            <a:endCxn id="148" idx="0"/>
          </p:cNvCxnSpPr>
          <p:nvPr/>
        </p:nvCxnSpPr>
        <p:spPr>
          <a:xfrm flipH="1">
            <a:off x="6389621" y="4652922"/>
            <a:ext cx="1344680" cy="452676"/>
          </a:xfrm>
          <a:prstGeom prst="straightConnector1">
            <a:avLst/>
          </a:prstGeom>
          <a:ln w="31750">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56" name="TextBox 155"/>
          <p:cNvSpPr txBox="1"/>
          <p:nvPr/>
        </p:nvSpPr>
        <p:spPr>
          <a:xfrm>
            <a:off x="6646754" y="4652922"/>
            <a:ext cx="381764" cy="338554"/>
          </a:xfrm>
          <a:prstGeom prst="rect">
            <a:avLst/>
          </a:prstGeom>
          <a:noFill/>
        </p:spPr>
        <p:txBody>
          <a:bodyPr wrap="square" rtlCol="0">
            <a:spAutoFit/>
          </a:bodyPr>
          <a:lstStyle/>
          <a:p>
            <a:r>
              <a:rPr lang="en-US" sz="1600" b="1" dirty="0" smtClean="0">
                <a:solidFill>
                  <a:srgbClr val="0070C0"/>
                </a:solidFill>
              </a:rPr>
              <a:t>III</a:t>
            </a:r>
            <a:endParaRPr lang="en-US" sz="1600" b="1" dirty="0">
              <a:solidFill>
                <a:srgbClr val="0070C0"/>
              </a:solidFill>
            </a:endParaRPr>
          </a:p>
        </p:txBody>
      </p:sp>
      <p:sp>
        <p:nvSpPr>
          <p:cNvPr id="165" name="Rounded Rectangle 164"/>
          <p:cNvSpPr/>
          <p:nvPr/>
        </p:nvSpPr>
        <p:spPr>
          <a:xfrm>
            <a:off x="7467600" y="5105598"/>
            <a:ext cx="1066800" cy="647817"/>
          </a:xfrm>
          <a:prstGeom prst="roundRect">
            <a:avLst/>
          </a:prstGeom>
          <a:solidFill>
            <a:srgbClr val="A9DA7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prstClr val="black"/>
                </a:solidFill>
              </a:rPr>
              <a:t>FRPA Applies</a:t>
            </a:r>
            <a:endParaRPr lang="en-US" sz="1600" dirty="0">
              <a:solidFill>
                <a:prstClr val="black"/>
              </a:solidFill>
            </a:endParaRPr>
          </a:p>
        </p:txBody>
      </p:sp>
      <p:sp>
        <p:nvSpPr>
          <p:cNvPr id="166" name="Rounded Rectangle 165"/>
          <p:cNvSpPr/>
          <p:nvPr/>
        </p:nvSpPr>
        <p:spPr>
          <a:xfrm>
            <a:off x="3885907" y="5730528"/>
            <a:ext cx="1066800" cy="647817"/>
          </a:xfrm>
          <a:prstGeom prst="roundRect">
            <a:avLst/>
          </a:prstGeom>
          <a:solidFill>
            <a:srgbClr val="A9DA7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prstClr val="black"/>
                </a:solidFill>
              </a:rPr>
              <a:t>FRPA Applies</a:t>
            </a:r>
            <a:endParaRPr lang="en-US" sz="1600" dirty="0">
              <a:solidFill>
                <a:prstClr val="black"/>
              </a:solidFill>
            </a:endParaRPr>
          </a:p>
        </p:txBody>
      </p:sp>
      <p:sp>
        <p:nvSpPr>
          <p:cNvPr id="167" name="Rectangle 166"/>
          <p:cNvSpPr/>
          <p:nvPr/>
        </p:nvSpPr>
        <p:spPr>
          <a:xfrm>
            <a:off x="3893464" y="4994448"/>
            <a:ext cx="1105934" cy="588818"/>
          </a:xfrm>
          <a:prstGeom prst="rect">
            <a:avLst/>
          </a:prstGeom>
          <a:solidFill>
            <a:srgbClr val="F4C76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prstClr val="black"/>
                </a:solidFill>
              </a:rPr>
              <a:t>FRPA does not apply</a:t>
            </a:r>
            <a:endParaRPr lang="en-US" sz="1600" dirty="0">
              <a:solidFill>
                <a:prstClr val="black"/>
              </a:solidFill>
            </a:endParaRPr>
          </a:p>
        </p:txBody>
      </p:sp>
      <p:sp>
        <p:nvSpPr>
          <p:cNvPr id="169" name="TextBox 168"/>
          <p:cNvSpPr txBox="1"/>
          <p:nvPr/>
        </p:nvSpPr>
        <p:spPr>
          <a:xfrm>
            <a:off x="7699169" y="3743191"/>
            <a:ext cx="495300" cy="307777"/>
          </a:xfrm>
          <a:prstGeom prst="rect">
            <a:avLst/>
          </a:prstGeom>
          <a:noFill/>
        </p:spPr>
        <p:txBody>
          <a:bodyPr wrap="square" rtlCol="0">
            <a:spAutoFit/>
          </a:bodyPr>
          <a:lstStyle/>
          <a:p>
            <a:r>
              <a:rPr lang="en-US" sz="1400" b="1" dirty="0" smtClean="0">
                <a:solidFill>
                  <a:srgbClr val="00B050"/>
                </a:solidFill>
              </a:rPr>
              <a:t>YES</a:t>
            </a:r>
            <a:endParaRPr lang="en-US" sz="1400" b="1" dirty="0">
              <a:solidFill>
                <a:srgbClr val="00B050"/>
              </a:solidFill>
            </a:endParaRPr>
          </a:p>
        </p:txBody>
      </p:sp>
      <p:sp>
        <p:nvSpPr>
          <p:cNvPr id="170" name="TextBox 169"/>
          <p:cNvSpPr txBox="1"/>
          <p:nvPr/>
        </p:nvSpPr>
        <p:spPr>
          <a:xfrm>
            <a:off x="5092716" y="5834946"/>
            <a:ext cx="495300" cy="307777"/>
          </a:xfrm>
          <a:prstGeom prst="rect">
            <a:avLst/>
          </a:prstGeom>
          <a:noFill/>
        </p:spPr>
        <p:txBody>
          <a:bodyPr wrap="square" rtlCol="0">
            <a:spAutoFit/>
          </a:bodyPr>
          <a:lstStyle/>
          <a:p>
            <a:r>
              <a:rPr lang="en-US" sz="1400" b="1" dirty="0" smtClean="0">
                <a:solidFill>
                  <a:srgbClr val="00B050"/>
                </a:solidFill>
              </a:rPr>
              <a:t>YES</a:t>
            </a:r>
            <a:endParaRPr lang="en-US" sz="1400" b="1" dirty="0">
              <a:solidFill>
                <a:srgbClr val="00B050"/>
              </a:solidFill>
            </a:endParaRPr>
          </a:p>
        </p:txBody>
      </p:sp>
      <p:sp>
        <p:nvSpPr>
          <p:cNvPr id="171" name="TextBox 170"/>
          <p:cNvSpPr txBox="1"/>
          <p:nvPr/>
        </p:nvSpPr>
        <p:spPr>
          <a:xfrm>
            <a:off x="5099219" y="5121729"/>
            <a:ext cx="457200" cy="307777"/>
          </a:xfrm>
          <a:prstGeom prst="rect">
            <a:avLst/>
          </a:prstGeom>
          <a:noFill/>
        </p:spPr>
        <p:txBody>
          <a:bodyPr wrap="square" rtlCol="0">
            <a:spAutoFit/>
          </a:bodyPr>
          <a:lstStyle/>
          <a:p>
            <a:r>
              <a:rPr lang="en-US" sz="1400" b="1" dirty="0" smtClean="0">
                <a:solidFill>
                  <a:srgbClr val="FF0000"/>
                </a:solidFill>
              </a:rPr>
              <a:t>NO</a:t>
            </a:r>
            <a:endParaRPr lang="en-US" sz="1400" b="1" dirty="0">
              <a:solidFill>
                <a:srgbClr val="FF0000"/>
              </a:solidFill>
            </a:endParaRPr>
          </a:p>
        </p:txBody>
      </p:sp>
      <p:cxnSp>
        <p:nvCxnSpPr>
          <p:cNvPr id="172" name="Straight Arrow Connector 171"/>
          <p:cNvCxnSpPr>
            <a:stCxn id="148" idx="1"/>
            <a:endCxn id="167" idx="3"/>
          </p:cNvCxnSpPr>
          <p:nvPr/>
        </p:nvCxnSpPr>
        <p:spPr>
          <a:xfrm flipH="1" flipV="1">
            <a:off x="4999398" y="5288857"/>
            <a:ext cx="575797" cy="311942"/>
          </a:xfrm>
          <a:prstGeom prst="straightConnector1">
            <a:avLst/>
          </a:prstGeom>
          <a:ln w="31750">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75" name="Straight Arrow Connector 174"/>
          <p:cNvCxnSpPr>
            <a:stCxn id="148" idx="1"/>
            <a:endCxn id="166" idx="3"/>
          </p:cNvCxnSpPr>
          <p:nvPr/>
        </p:nvCxnSpPr>
        <p:spPr>
          <a:xfrm flipH="1">
            <a:off x="4952707" y="5600799"/>
            <a:ext cx="622488" cy="453638"/>
          </a:xfrm>
          <a:prstGeom prst="straightConnector1">
            <a:avLst/>
          </a:prstGeom>
          <a:ln w="31750">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80" name="TextBox 179"/>
          <p:cNvSpPr txBox="1"/>
          <p:nvPr/>
        </p:nvSpPr>
        <p:spPr>
          <a:xfrm>
            <a:off x="317710" y="3613624"/>
            <a:ext cx="2349290" cy="1815882"/>
          </a:xfrm>
          <a:prstGeom prst="rect">
            <a:avLst/>
          </a:prstGeom>
          <a:noFill/>
        </p:spPr>
        <p:txBody>
          <a:bodyPr wrap="square" rtlCol="0">
            <a:spAutoFit/>
          </a:bodyPr>
          <a:lstStyle/>
          <a:p>
            <a:r>
              <a:rPr lang="en-US" sz="2800" dirty="0" smtClean="0">
                <a:solidFill>
                  <a:prstClr val="black"/>
                </a:solidFill>
              </a:rPr>
              <a:t>Where does FRPA apply in Regions II and III?</a:t>
            </a:r>
            <a:endParaRPr lang="en-US" sz="2800" dirty="0">
              <a:solidFill>
                <a:prstClr val="black"/>
              </a:solidFill>
            </a:endParaRPr>
          </a:p>
        </p:txBody>
      </p:sp>
      <p:sp>
        <p:nvSpPr>
          <p:cNvPr id="33" name="TextBox 32"/>
          <p:cNvSpPr txBox="1"/>
          <p:nvPr/>
        </p:nvSpPr>
        <p:spPr>
          <a:xfrm>
            <a:off x="317710" y="5511780"/>
            <a:ext cx="3200400" cy="954107"/>
          </a:xfrm>
          <a:prstGeom prst="rect">
            <a:avLst/>
          </a:prstGeom>
          <a:noFill/>
        </p:spPr>
        <p:txBody>
          <a:bodyPr wrap="square" rtlCol="0">
            <a:spAutoFit/>
          </a:bodyPr>
          <a:lstStyle/>
          <a:p>
            <a:r>
              <a:rPr lang="en-US" sz="1400" dirty="0" smtClean="0">
                <a:solidFill>
                  <a:srgbClr val="FF0000"/>
                </a:solidFill>
              </a:rPr>
              <a:t>*</a:t>
            </a:r>
            <a:r>
              <a:rPr lang="en-US" sz="1400" dirty="0" smtClean="0">
                <a:solidFill>
                  <a:prstClr val="black"/>
                </a:solidFill>
              </a:rPr>
              <a:t>A DPO is still required for a land use conversion unless the conversion is already authorized by a borough or municipality (e.g., plat approval or building permit)</a:t>
            </a:r>
            <a:endParaRPr lang="en-US" sz="1400" dirty="0">
              <a:solidFill>
                <a:prstClr val="black"/>
              </a:solidFill>
            </a:endParaRPr>
          </a:p>
        </p:txBody>
      </p:sp>
    </p:spTree>
    <p:extLst>
      <p:ext uri="{BB962C8B-B14F-4D97-AF65-F5344CB8AC3E}">
        <p14:creationId xmlns:p14="http://schemas.microsoft.com/office/powerpoint/2010/main" val="10914311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Statute – FRPA - Conversion</a:t>
            </a:r>
            <a:endParaRPr lang="en-US" dirty="0"/>
          </a:p>
        </p:txBody>
      </p:sp>
      <p:sp>
        <p:nvSpPr>
          <p:cNvPr id="4" name="Content Placeholder 3"/>
          <p:cNvSpPr>
            <a:spLocks noGrp="1"/>
          </p:cNvSpPr>
          <p:nvPr>
            <p:ph idx="1"/>
          </p:nvPr>
        </p:nvSpPr>
        <p:spPr/>
        <p:txBody>
          <a:bodyPr>
            <a:normAutofit lnSpcReduction="10000"/>
          </a:bodyPr>
          <a:lstStyle/>
          <a:p>
            <a:r>
              <a:rPr lang="en-US" b="1" dirty="0"/>
              <a:t>Sec. 41.17.110.  Conversion of forest land to other uses.</a:t>
            </a:r>
            <a:r>
              <a:rPr lang="en-US" dirty="0"/>
              <a:t>  An intention to convert forest land to other uses after timber harvesting may be stated in the </a:t>
            </a:r>
            <a:r>
              <a:rPr lang="en-US" dirty="0" smtClean="0"/>
              <a:t>DPO submitted </a:t>
            </a:r>
            <a:r>
              <a:rPr lang="en-US" dirty="0"/>
              <a:t>under AS 41.17.090. In that event, </a:t>
            </a:r>
            <a:r>
              <a:rPr lang="en-US" dirty="0">
                <a:solidFill>
                  <a:srgbClr val="0070C0"/>
                </a:solidFill>
              </a:rPr>
              <a:t>reforestation requirements adopted under this chapter do not apply,</a:t>
            </a:r>
            <a:r>
              <a:rPr lang="en-US" dirty="0"/>
              <a:t> except that conversion shall be completed during the time set by regulation for minimum reforestation of the land, and other requirements for revegetation may be imposed to the extent permitted by law.  If the commissioner finds at any time that the responsible party has failed to conform to the intent to convert as stated in the notification, the commissioner shall revoke approval of the conversion and require full compliance with reforestation requirements. </a:t>
            </a:r>
          </a:p>
          <a:p>
            <a:endParaRPr lang="en-US" dirty="0"/>
          </a:p>
        </p:txBody>
      </p:sp>
    </p:spTree>
    <p:extLst>
      <p:ext uri="{BB962C8B-B14F-4D97-AF65-F5344CB8AC3E}">
        <p14:creationId xmlns:p14="http://schemas.microsoft.com/office/powerpoint/2010/main" val="37154154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14338" y="190501"/>
            <a:ext cx="8229600" cy="990600"/>
          </a:xfrm>
        </p:spPr>
        <p:txBody>
          <a:bodyPr/>
          <a:lstStyle/>
          <a:p>
            <a:r>
              <a:rPr lang="en-US" dirty="0" err="1" smtClean="0"/>
              <a:t>Regs</a:t>
            </a:r>
            <a:r>
              <a:rPr lang="en-US" dirty="0" smtClean="0"/>
              <a:t> - conversion</a:t>
            </a:r>
            <a:endParaRPr lang="en-US" dirty="0"/>
          </a:p>
        </p:txBody>
      </p:sp>
      <p:sp>
        <p:nvSpPr>
          <p:cNvPr id="4" name="Content Placeholder 3"/>
          <p:cNvSpPr>
            <a:spLocks noGrp="1"/>
          </p:cNvSpPr>
          <p:nvPr>
            <p:ph idx="1"/>
          </p:nvPr>
        </p:nvSpPr>
        <p:spPr>
          <a:xfrm>
            <a:off x="275853" y="1066800"/>
            <a:ext cx="8648698" cy="3810000"/>
          </a:xfrm>
        </p:spPr>
        <p:txBody>
          <a:bodyPr>
            <a:noAutofit/>
          </a:bodyPr>
          <a:lstStyle/>
          <a:p>
            <a:r>
              <a:rPr lang="en-US" b="1" dirty="0"/>
              <a:t>11 AAC 95.200.  Land use conversion. </a:t>
            </a:r>
            <a:r>
              <a:rPr lang="en-US" dirty="0"/>
              <a:t> (a)  The requirements of 11 AAC 95.260 - 11 AAC 95.390 do not apply if a landowner intends to convert forest land to another use within </a:t>
            </a:r>
            <a:r>
              <a:rPr lang="en-US" dirty="0">
                <a:solidFill>
                  <a:srgbClr val="0070C0"/>
                </a:solidFill>
              </a:rPr>
              <a:t>five years </a:t>
            </a:r>
            <a:r>
              <a:rPr lang="en-US" dirty="0"/>
              <a:t>after timber harvest and the land is converted or in the process of conversion within 5</a:t>
            </a:r>
            <a:r>
              <a:rPr lang="en-US" dirty="0" smtClean="0"/>
              <a:t> </a:t>
            </a:r>
            <a:r>
              <a:rPr lang="en-US" dirty="0"/>
              <a:t>years.</a:t>
            </a:r>
          </a:p>
          <a:p>
            <a:r>
              <a:rPr lang="en-US" dirty="0"/>
              <a:t>(b)  If, </a:t>
            </a:r>
            <a:r>
              <a:rPr lang="en-US" dirty="0" smtClean="0"/>
              <a:t>5 years </a:t>
            </a:r>
            <a:r>
              <a:rPr lang="en-US" dirty="0"/>
              <a:t>after timber harvest, the land is not converted or actively </a:t>
            </a:r>
            <a:r>
              <a:rPr lang="en-US" dirty="0" smtClean="0"/>
              <a:t>in </a:t>
            </a:r>
            <a:r>
              <a:rPr lang="en-US" dirty="0"/>
              <a:t>the process of conversion, a landowner shall meet the reforestation requirements of 11 AAC 95.375  - 11 AAC 95.390 within </a:t>
            </a:r>
            <a:r>
              <a:rPr lang="en-US" dirty="0" smtClean="0"/>
              <a:t>3 </a:t>
            </a:r>
            <a:r>
              <a:rPr lang="en-US" dirty="0"/>
              <a:t>years</a:t>
            </a:r>
            <a:r>
              <a:rPr lang="en-US" dirty="0" smtClean="0"/>
              <a:t>.</a:t>
            </a:r>
          </a:p>
          <a:p>
            <a:r>
              <a:rPr lang="en-US" b="1" dirty="0" smtClean="0"/>
              <a:t>11 AAC 95.900 </a:t>
            </a:r>
            <a:r>
              <a:rPr lang="en-US" dirty="0" smtClean="0"/>
              <a:t>(13</a:t>
            </a:r>
            <a:r>
              <a:rPr lang="en-US" dirty="0"/>
              <a:t>)  </a:t>
            </a:r>
            <a:r>
              <a:rPr lang="en-US" b="1" dirty="0"/>
              <a:t>"conversion"</a:t>
            </a:r>
            <a:r>
              <a:rPr lang="en-US" dirty="0"/>
              <a:t> </a:t>
            </a:r>
            <a:r>
              <a:rPr lang="en-US" dirty="0" smtClean="0"/>
              <a:t>                                            means </a:t>
            </a:r>
            <a:r>
              <a:rPr lang="en-US" dirty="0"/>
              <a:t>a bona fide land use conversion </a:t>
            </a:r>
            <a:r>
              <a:rPr lang="en-US" dirty="0" smtClean="0"/>
              <a:t>                                    to </a:t>
            </a:r>
            <a:r>
              <a:rPr lang="en-US" dirty="0"/>
              <a:t>a use that is incompatible with timber </a:t>
            </a:r>
            <a:r>
              <a:rPr lang="en-US" dirty="0" smtClean="0"/>
              <a:t>                                   growing;</a:t>
            </a:r>
            <a:endParaRPr lang="en-US" dirty="0"/>
          </a:p>
          <a:p>
            <a:endParaRPr lang="en-US" dirty="0"/>
          </a:p>
          <a:p>
            <a:endParaRPr lang="en-US" dirty="0"/>
          </a:p>
          <a:p>
            <a:endParaRPr lang="en-US" dirty="0"/>
          </a:p>
          <a:p>
            <a:endParaRPr lang="en-US" dirty="0"/>
          </a:p>
        </p:txBody>
      </p:sp>
      <p:sp>
        <p:nvSpPr>
          <p:cNvPr id="2" name="AutoShape 2" descr="data:image/jpeg;base64,/9j/4AAQSkZJRgABAQAAAQABAAD/2wCEAAkGBxQSEhUUExQWFhUWFxgaGBgXGCAXGBoYGhcXGhgXGBUcHSggGBwlHBgYIjEkJSkrLi4uGh8zODMsNygtLisBCgoKDg0OGhAQGywkHyQsLCwsLCw0LCwsLCwsLCwsLCwsLCwsLCwsLCwsLCwsLCwsLCwsLCwsLCwsLCwsLCwsLP/AABEIALgBEQMBIgACEQEDEQH/xAAcAAABBQEBAQAAAAAAAAAAAAAEAAECAwUGBwj/xAA/EAABAwIDBQUGBQIFBAMAAAABAAIRAyEEEjEFE0FRYSJxgZGhBjKxwdHwFBVCUuEH8WJygpKiFiMzQxdTwv/EABkBAQEBAQEBAAAAAAAAAAAAAAABAgMEBf/EACURAAICAQQCAgIDAAAAAAAAAAABAhESEyExUQNBFGEigVJxkf/aAAwDAQACEQMRAD8A6PImyIk0ncvJPuHawYX015EfPfjaBMiYsRTmdEwYtKRhxoFyJsiLyJsitkBN2m3aLyJt2lgF3aW7RW7S3aWATdpt2i92lu0sAm7TbtF7tNu1bAJu027Re7S3aWAPdpt2i92lu0sAZppt2i92lu0sAe7S3aL3abdpYBN2lkRW7S3aWATImyIvdpt2lgEyJsiK3abdpYBsibIit2lkSyguRLIiciWRLANkTZETkSyJYBsidEZEkspvb0aypsqnn9+Sm+m3VuihA4x814kkz1tjOB1+irc0cbq0BSnotJIy2+gZwUg1Xju+aQK2pJHOUW/RTkS3av8AD1SPctZoxgyjdpbtX+BTBvepmi4Mp3abdIndp90UzJgC7pNukZu+B18lHIrmhgwQ0k26RgYlu1ciUBbpNukcKSY0uCmaLiwE0k26RppqJpq5ExA92m3aM3ajkTIYgm7TbtFZU2VTNFwYLu1E00XlTZFckTFghppsiKLE2RXIUC5E2RFZE2RLJQNkTZETkSyJZaBsibIicibIligfIkiMiSWKD6UcFbfmFjM2mON/GFe3aLOg8lwpna0aReojwQDcWw8R5hWfim9PNMQpIMFNO5sIQYwDiPNQxO05tI80xZckFOzcPWFJs8Y8llfmUaQqqm1XEzP0VwZM0brXRwBVz8TIsIK5U498zm8FE7Qcppl1DrKOJebGCEqh5wBzkLjzjH6yR3WTHGO43TTGoddVrtHac4EcOJ8AoGvTic0c/wCy5X8WVA4kppjUR1rcdTmA8eIj5KTzmOui401ipsxBV0hqHVFrQdfCUzROjphcvvzxU8PiC1wLTHw7j0TT2JqbnVFvU+ihuzzWO3bzxqG+SmdtPI94f7R9FnCRrNGtukxpdFjjbFTn6D6ImltmRcAH76q4yM2g8U07qXRD0dqMg57d3zlC4/2hpsb2Yc46AGQO8/JSnYs0TSHJD4muymCXOAtpxPcOK4zEbQe/3nE95sO4aBUOrLrh2Ys6Gp7QtJswhvE8fATCKwm1qbxchp5H6rkM8nkEhVv0VxLdnfhqjI5i2t1xRxoAiTHL+EI7FeSiiw6O8q1GtEucAOpQ9TaNFutRvhf4Lim4hVurTqVcRsdbV2/SAtmce6PUoOj7RdqXtAZ0uR9Vz4xCi+oDwShSOt/6hofuP+0plyHZ5JlaQoAdVI/Uk2qTpfwKtOIpMcCx1jrkklvSHAD4orDbbDXXLw3i4mHjjYAAa99uS+Tk+z20gH8Rz+f0SZjTNr+q1qvtVBIaHERYuIHAaiDPHiFm4rbD6gh5aRfRot3WspmKRPDGpU/8bS6NTwHedAiadMwCarBaYJIOsaRqsh+JJHvOjlw8lWf81+75K6jGKNV2IA/W491vj16KH4zqfNZ5ykDKXAwJ5E9BFhCYkWudNJsbnWeEHhHBNR9kpB4xpF5MffOVOntHXs5p0uZHlb0WfRqDi3N3myNo7Rye7SaOsrUZ9yI10grCPLyQWvaSDBJIaO9W7h/7/vxKznbdfxa0eE/NJntCR71MHukLvHyePhtnNxmFuw1Xg8ecKDqFbgf+R+hVdL2gsc1O/CD36jyVDduu1LWxc6Qq/J4iVMucK44OPc4fMhV1MRWbcip4dr4EqtntCTowHuB596f88eQYa0meRHzWXLx9s1U+kSZjKp0NQ+BHyU3Yyu253keaoG33EwA0Hu5ai5Vw268fpb6/IrOcf5MU+kV/m7j+p3iP4U27WqD9bllYl7HizAwySS2fEQbKqmD+4x3QsPyP0zaiujc/O6o/WfvwTt29WH6vvyWKAeM+isH3dTWl2MI9Gq/b1Q6me8Jvzp3IeX8rKlNmV159k049GsdsHkE/5z/h9VjOcouWvkT7GnHo2/zgft9UvzZvIrBc08/RR7XIH0V+RPsmnHo6H8zZ1TjHU+Z8lzm8I/SUt6r8iY0onS/jKf7vQp/xLD+seK5gVe/ySNXqr8mY0onUb1v72+aUg6Ob5rlziY4pDEdVfkyGlE6nL1CS5j8SknyZDTRtjZZGhb99UvyqeI9T6So/mzjwj771P80MXAB4HgvIlD+T/wAOlvorqbHGpd6EfBDVcFkMDKR/mM+MpPxOY3JMnwVD36W/hYb32KXtog8QE34f/EAqDUbpfWwTxMWPWVNwOWOBtBtaDx7lFuJgwQQb2I5ck4gHQn+/JTa+dde5UF1El4nTxVbqsHWVA1RMWnQqt2KYLmNY8VF/QLd98FRUrOGhJH3whWUyDo30geasAB0A/lW0gUfiXcrdeOitpVwT2m98KR7h5cE0AcB0S0C1pbwcRfj9dUBiKNSZ3madTebDrZGNi1ksvQKKVACAdzJHf0UhUPXz+ARRAA4feigWxNtZ08lcgD7+fvuS3pB4R05q3s8QLG83jilAOgFuXBWwUfiL8dPPxTtxINr/AB4KQj4/ZSIbKtohLewq3i5gpoGhPS6Tqc6G314BAVse7Rw8f5Uy0nQ+BVYwsH3nQfpokWOb+4/dlrYFha7n8lGTxVbKpP8AeCpZ3cpny7goCW8MxE/fJM6qQLtKjTaDoITtfrqNZ4+ioItqtN7j6qebr5pw3NyI+7qLm2n76pYGa68EBQbknzU8wE9On8qmo1p/VB6KgnkZzSQ34T/EUlf2DYYJgydE7qY5qsOcTdrmlriCCIMcLf3V7cMbSQ2/euLdFK3ODZ+fem3hIkiwJBPwWszAsGvady1nw0Qu0sBUqQM2W47MT53HwWVNWXFgTqobwJ4z5phiZAP30+aPGx5nNMwRa2sX0N7eqZuzw1ogF3IuJ9YTKIpgdN7ybNcR3fNTp0apjsnjrAWrhy6Q2I6yLeCMBzSHWi1uPW+il/RtQMFuBcSCSPP070PjiKRu5rpJnnOlwuk/Ci8OtFp4rK2tsbeC0Z/3ARNtCeIVUt9+CODXBl4TaIcIJv8AfBXiqZi+gNuUwbrHxezqtES9pAPFQZi3DiV2cE+DFm4XHtNPSDxM/wBvRSc1tzPLj8llU8aTbu8kXXq2PIiPHksOLBeCRFxYcdD5qNOrI6jVUNlwEA3B8yFTRY9oJLXTI4RYC6YkDXYqDlmSRw4/Y+CsbVBNzcDTj5rIxLyS10EEfd1Cvie1HIAHrAC1hYs2nd4Ea/JVsqA66iR5H6IbC13ZHGCYB9AEJhq9yXcL+fNRRKaWUEHtHiPWJU6dKwvPf3IdmKaZixsPvvQT8Tle4AmJn5pi2DTq0TPTl9FUBGosAOF/BVDaERN+aerXsCDF9PklMFgriRIgnX5KdQ6RpMa8NUn1AYJEiCJ5W5oTE0yYyAm94E8LogFOMa6HjyVT7Tpbn5E2Q2RzWDMx4iToRoOPiUI7ETPU+i0okNVrZ08IPooBh7XakKujWmL34QpPrCM3PgfKVKZRqQM30U33+Xkpsg8PvVV1GjVtrW7+RS9yDMo5rF0WjS/SyhV2dfs1AdeEce9Ta4m5jzSqNJJ4aQeqtsEfyep+8eZ+iZR3VT93r/KSu/Y2OsxG0N7XiBcAAiLuWHmcKrg+xMGO/Rao2ZTad4JDgZ94nrxVm1MLTxDAT2arYh3A30cuEZRZtpl2xsRldcuA5gSZ04nSFv4jAB7ruzNtdw7URzuB1XL7LY+i4F4BLTca8b30grsRtRroDXC/DQ+XFI8tFXBRT2e2IycOJP8AAVw2cz/6h4k8+CIbmN5hRAJmzj3rovGhYI7AEx7gAmxcSfHqFXi8EwQXODe6b9blHVBlEuc1o6mFy3tJtak/KKdZrnB2g0g8ZlXAZ0EYzHU2Nhslw5wAqxtsNHYYM99bgciOa5OtjJdE3tOl1J+JIdFzqfTos4kzZ0W1faJ1VoBgQIIgEHTmgtn7LZVmzQezBIuZcG37pCzaHaqtaXRncBcaTHnqvWvZj8vwbWlmapWtmq1mGAOO7ptzBvS89VpQbM2Ymxf6WOe9prOZSYdOD3ReGMt5n1XeUfZbZ9BraT8PTJJhmYl9V86udpFzoLBG1/afDPH/AG67Gv4Oex1hxi3zR2D2zh8oBxNJzouS8Nk9xK6qCRLMgewmFc52agxrP0hj6gPe45ghMR7OYDBullAVazmnJTqONQf5nBxIa3qfC62faHbhp0xuDTc92jnPaGtHO5GY+nPkm9mdnt3YqucKlR4Be4OD+3F5cJBI0gWEQo4rotmQPYajXpHesp03OMzRptpkDkLTHesqr/Sig+RvKrQLAuawg90GY74XoVKo5ziQRkEjQ5i7nJ4ahEQmEWQ8uqf0kAblZiYHI0/o5Y9b+irwZbiW+LSPkV7Q5sgiSOo1HULOq7Ga5pbvKt9e0Oc6ZY9EwS4B5J/8QYgTD6Tri+Yg2vxaFm4n+juM/TB7nNPxIXv8KrE12U25nkAdePQDieiYfbB861v6XY8e7TzRIsQbjhZxWFjNh1aUiplGX3oMm5tZfU7Wta2WiBEw0RPGwHEryjaj8nZfTqsdMdtmVpA4tJF+Ckvx5ZVuee4XYwe8s3jWxTdUzOkNyi5IgE8h3o6lsao0gtNNzebHBwNpk8vFdLVoNdYhpnUEA+ihQw7We60N/wAoA+HipimtyvnYxKmz3kEECD1+q5/FezNWbAeB+gXezKrcAooVwV7nm9TZ9SlOZp90wYtJQTwQZIj1XqNakHCCARyIkHwKyMZ7O0Dfdwf8Do9JhaRmjiKNYjREurgkA+PyVu09lvYezSqRe8ZhpraY81llhEyCLcVashp06rT7qRrAkcOmv3qszeHxVzcTHlCziDTzjmfJJA/iT080lMQdI6vMg8/vwVLXGTBMTHibj6J6Jz9rjEH1i33qqa7QSC11i4a/KPNcDQc2o5t2ntfKVGniIeHcZkzwvKEZSd+rskk/3BVVcuDDa45dRqiXoWeiU9uU3EDoOEagH6qvE7SdL8kFoIAdreJ8FxuErl0RpYj7811+xXsawNcAM4LnEnUzAERGnwW8m9ropm1sU94h0vaYmbC5uRy04LP/AOmg900gXSZI1y+Av6rsxsylrl9T9U1eKbbCwNmtytknlJAJUjCS5YOCxfslUmXB7eu7I4+SoxOyy2TIdecuUkwbQDIIXc7Nr1gCamdsmwg2HXLIU8Ttpwe1gJdJh2abN5jMIIVV9ko8wxGFqio1xYQwPbZsuAAIuTdbDiG2hzZ0vltwIvou+fiaY7RFIxf3G/S6qpilXJqmk0udq7tBx/5LopNbbExOM3pGlSoP9U/eqm3F1OFV3i0H4hdRt6jSyNLqUtDrwbi1o7Jtrr0QGzdm0K7obTqjU9ktAA4EmyPzU6YxMTa22cQadIsquLQy4DWw2SSOzroZTYL2mqMpt7bQYntOcwm5vItzW/tLYmBa4U3AtJZZ8ucRFhIY4A6fFZGJ9m6ZADK7HEWE5haS64y9T6LT8qXJXFejUw3tlWH/ALnB0xArOtfr0utGj7dYgaVXnxa74rnqvsk/e52jNcFwzNgAjlqgT7H1m52hjiC0ZXBnEOBuASdArqozizvKP9QsRoXk99Nv/wCUZR/qTU47s8L03j1BheYN9m8Vlyhrw7Nac7JkREROsdFBzalEim89tubPeYueOukawqpxfsUz1yl/U1vEUj/rLfjKJf7eMqRq2DJ3dVpzdDLZHgQvHjUMAkHKRrFrqL3Di1o8B9FckTc9P9ova2vvmV8OS2nTbem4kte4zdwaRIuOPBZO0/aarjSzO1jck+4DeRxknlwXC0wx3AW5GL+B0mNFpbOrMptnNlJcLGXdLTeLrPll+JqP2dLVefmoVNJUMPiWPESJ5qwclmLTWxplR71BxVeLrOZowFvO+vy70N+Yc2eRWZeWMXTAWSouPRUfjW8QfP8AhMcTT6+Q+qLyw7Bcb6WWVtfY+9HZOV2ulj3j5o/ft/d5hWCuIjMPI6+SucX7Qo8/x2xK1M3ZI/c248eSAqUnN1BHeF6bnHMeaxtr7ILxNMxxiAR4CFq+jLRxPiktX8orfsP+z+ElqyUabZGWIsII4n+bFNVYCZkXnW0GNRayEdXhsi4F5NlbTdmaD49/cfNedxKwqlOUBxk36iYVeXtdSLieWqelV7RnoePM/JQ/Fwbib8RxkrKsBWy8I+YjuJOo4GeJWthtnuf2Wkho8hNzdZtXH5Sw6wbt6GPPVbeG9oGQ2w6gcoH1KqV7s1aNBuzXtHZrQb3IIvwsLKrE7Kr1XNDqoLAQSCBrESCL/HuQdfbmZ/YPYBYe7p3GR6rpm4psEg2GpW8FwgEVCGt4mBwFz4LIx+1agEU6L3E2k6C+pBOiVPbNN1R7JjJxOhPGPvmtIO6laav2DKq42kQN9SBI1lgLZ46qVPbmGbLQQwADhHPsjrbRW4/aDWy0BpdbUC3I+i5/EY9xIAiJ7RImfquabuluDoqeJpVmXMSJg2I4ypYXaraTm0qLGkPmajSDBgXPP01XP08fFgG34RdbGw8G0f8AcygXsBpbied9B9kpW/spadjszOe/M8uMmTAPg2D6qONrboNbTysLjDbW8QB8wtDFElpDTBixIkA844rEOzHlwL6pfBsCBbrOp8VpxS4RBqWHr0i9+UPe/WDAtoAMxhKhi8SHFz2Oa2Pd4DrmCINTED9jvDh4IDaOJxRaW7lsHi18O8WkfArNP7A+N29XcMrBUYcw7WaRAPKxHki8R7WtaC1zhmiwe0ZSYtcyqae0H0wxr2ugTLpBsAbRMzolT2pRcS1zYAAkuZaehAv3or9sFmH2lRqUw7EUaGYXOamBHWQLIerVwWIqNbuabxE56dRwIPCCHECPmqcRjKDqYewZicstY7ttnm2/wV9TYuZsseWFwGrRPj/ZSpdCza2Jg8LRqtcC4EAw12V2oIJJiTqVh+1WGjFOq0msyw22UFh7LZJaNDKqwGxazKge54fBEfpEdRN/vVdBWpcDfkVpR/QOPoiJc6GumYZZvqJWphsQTAcD0ICp21hC3MS52U6gOAHfcGyzC81IdSl1iIBLmg94EjuWVFp2hdHR5r5TEkE68OceKCxGAabtt3XHksbBZ2GnUqZs+UNym03gmCJW5RxIdcFdNpbSH9A/5eP3+n1Ki/BN/cdeX8oylWa+SCDBjxTltxOnPXw6KLwwFgpw9Mfu8x9E27p/tPn/AAii1VvYCtacOhbKSWcG+p+qZrxwEffUq3IFA0wtKKXCFi3iSbJ9/ZSVIcpuQacDkAJSwpsLQRcjjxUsM/Q/pJGnqD4QrdyL9JHeLnnyJ8lyutjJBpMkH7/uPmoPogh2oPvet/vkVay7S03gCSeswfT1UGAiTaYywOBJJ8igINbAHEAcutrp2NJde0x6f2TshtQDNZxEAWFrfRKu0S0E2Gp6Fw1+HmqCymcsk6GPO8KdPG1G5w1xgtFp49oEKDm+II18beippuiOJmD3E277FQF9N+uU9rX6270bh/aOq1oaCYaDc63vM+iySQAS2R2teRt6WKteJaS27gCAPKQgCH4vOSZjMAT3Tp6R4p6OUFrczoYZB4G47JmZHQ2QhcHtJBixHjEgd31VdMkUxxHHnwCLbgtnS4TaNMumqIE2t3zpoNPuVoN9qKf6QSBHdoNO6fQri21ZcGOAh7ZHeQPmnoC4Is2DI6yDMdYRfiLO+w/tFTccs9rl3Nkn0KJG1KRm4sJMcoB+BXnDBIzN95si/Lr4K9tYtg3E+91Fxp5K5iz0Y1GSRNxBPjP0KixwcJa6R3rzjEYyprnJEQRPFuaL8pPqicHthzBuwdQR53zT3SFchZ3xYeh7xKHqYZp1YPguU2bt00yQTMm8nQx/ZdNS2owicw1AjQyY+qWnyVMc4On+1oPOL/7hdDvw1Vpmm63KT/PwRpxLJgkAzHw+o80nvaIuBOnVHFMpnVNvPpWqU3G3vBpI8SJVmw9ouqNO8N5twtyRZdmHA9eKzto7JNSTTqFjj96HVSmuAauJqMJFNxGY6DjHJYeLouoCWhxa60tAMTzlA08DVa7eVnCWEachp3DyW/hdsU3uFOe1l5iOUA8Vl77MGK3GODIcLXhwk+MTI0+4WZRNRpzFzd2BAIzNOpkkG8+ll1mN2UHXYcju6W+LfouZrYOtSJZWaH03T7pg8Ygk9U34kQs2TjWUmwXE5r9eS3WVhwK48Q1wytgT/wCyc9r/ALQI81oMxbXQ7Nle3VsjU2sOMD4q24sI6MQdEzqaxNn7WLnuFS3ahv3x4LbY/wAQuilYIZSoEIotnRUvaqCq3NJSyJ0Bx2HwoyZJAk3A1HCfiUsP7sn3hM97fs+asqUgyoSAASDbvHDxVWFxhJqMy3vx4m0X6yuMXasyXB7TDw6xAbbr0Uqwgwb5iB1P829VDHWbI0gHrY6991GljA9xbGvmCIAd0V+wC45pzOImQyWO7pM9OARWLJyAjUhs+B8/1KijiKgB3gF/G5JbHofJWYt2QTF7i/7bkHrw81QSuWl8QC0THCLzHcoUnB4uYJcRMaGfpCvo2bbhEj5deCpuC63ZOh6kR8RHks2C2RfNodQe4CJ77+Kra4DQ3EWPMEfJWYi7XQJuI6iBfu0VWJoXe6SNDH+XLMeRUX2CxrBBECe1I53hvwVT2cL9odxB/iEmgTIMmAfGdOlwU5xDQTm97iOV45dVqmBU7skzLQQLfuFj98lSx1miZ7N+M3j4T5JxN4/S7n+kDXyhKswAgwYIiR0M/NAE0HtnjJm46kkKt7pAEnQkE+AuqcNWBaXEQeyfXUKWOpaObaNf48h5rNbgmSA0NtYi2tpuohgmTGZsAkHUEkT5qnEvnKQDcEdJkQrHuiQRoRfmJWqBAVG5jrMnMCfM/fJSNeHCCTmMxyI/sqK+Hlx5kun/AG29QUKyCQAeRnjNvnPmtYpg1qePcZIJmD528jYKdLab35bkbsACeY+/RRFANhzbD6oPEg7yRofsrKZTrdlbTytLSDci/DguiyzcLz3BVOE812uza4yiD9VqL9Ggt8EX8/vVYu0tmBmZ4AE/qaAD5n5rcBDvvpKRYNLEEaa8YRxTBz2z9pmiwNLt5fmCQTJuRrxW2Q2vTgzDuRv5hZWN9m2FwfSDQ69iYaYuQeWuvmtHZuBfTLi57S08BJvJAgZYGka8Vi2pV6BiYn2ZymWvqPb+0ukg8wVkVtnkGA4kAkgEDNMQQTaR4hehVWAcRrCHrUWO95rSbwTrrBAOo4+C20+USjkw0Oyh7XAjQjTuNyiKWKc06yORW6dmUf28Js46RPNQrbLpzbynkPPgubhO7RSvBVg7TXWEU5sqOHwrWWaB156n6FXELsr9kYPu0lbCSoOQ2oARM3bfw4hZ7qYJdUaSTLXW6Wdb70SSXn8XBl8hWLf2XEgFoMg/4TAIVGFcHM3gA7OYW1iZ8dQnSVjuv2CdKo17tLOaeHEEEeqDbiXEw4Zg01B1ED6QnSWl7BfADw9uj7+P2VKk4lrW/wCI/wDEyfG3qkkowVsqFrGgiJkR/pMenwVjD2wIt2o8gYIOtpTJJ6sAtMy1zYIIEidTeQfL5q5tJr4e4XygOjUHgY8r9UklpkKmMc1xJuHSPMGPCL+JRH6Y/aSCOdx/dOks8ooLlLcrZkQdenvDyjzVgr9knX9OmpskktLcGdTrHOY0zT3a/fgi8QHzA0jz6SkkrJ0CplOo9zSLA+eo6J8Zh8pENE89D3EJJKZb0WtgqTl8DpzvZUYn/wAbTrEJJLKDI4QEXi3TnZdh7PYq2Rw973Tp4H4hMkpJ00WJt8VMHokkuxSQeg9rbZbhwCadR4PFgEDoSXCPJJJCHPbR9pTiMgo5mge822bzHBdFsusX0ml2sX8DCSSxxOggtC4vaFGmDne2R+mRmPIAFOkulWRnPv8AaRz35WtDB3ST4n4iFezH1DcOnvATpLyTk0+QT/ManIev1SSSWNWXZT//2Q==">
            <a:hlinkClick r:id="rId3"/>
          </p:cNvPr>
          <p:cNvSpPr>
            <a:spLocks noChangeAspect="1" noChangeArrowheads="1"/>
          </p:cNvSpPr>
          <p:nvPr/>
        </p:nvSpPr>
        <p:spPr bwMode="auto">
          <a:xfrm>
            <a:off x="49903" y="-2285999"/>
            <a:ext cx="5010150" cy="2971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data:image/jpeg;base64,/9j/4AAQSkZJRgABAQAAAQABAAD/2wCEAAkGBxQSEhUUExQWFhUWFxgaGBgXGCAXGBoYGhcXGhgXGBUcHSggGBwlHBgYIjEkJSkrLi4uGh8zODMsNygtLisBCgoKDg0OGhAQGywkHyQsLCwsLCw0LCwsLCwsLCwsLCwsLCwsLCwsLCwsLCwsLCwsLCwsLCwsLCwsLCwsLCwsLP/AABEIALgBEQMBIgACEQEDEQH/xAAcAAABBQEBAQAAAAAAAAAAAAAEAAECAwUGBwj/xAA/EAABAwIDBQUGBQIFBAMAAAABAAIRAyEEEjEFE0FRYSJxgZGhBjKxwdHwFBVCUuEH8WJygpKiFiMzQxdTwv/EABkBAQEBAQEBAAAAAAAAAAAAAAABAgMEBf/EACURAAICAQQCAgIDAAAAAAAAAAABAhESEyExUQNBFGEigVJxkf/aAAwDAQACEQMRAD8A6PImyIk0ncvJPuHawYX015EfPfjaBMiYsRTmdEwYtKRhxoFyJsiLyJsitkBN2m3aLyJt2lgF3aW7RW7S3aWATdpt2i92lu0sAm7TbtF7tNu1bAJu027Re7S3aWAPdpt2i92lu0sAZppt2i92lu0sAe7S3aL3abdpYBN2lkRW7S3aWATImyIvdpt2lgEyJsiK3abdpYBsibIit2lkSyguRLIiciWRLANkTZETkSyJYBsidEZEkspvb0aypsqnn9+Sm+m3VuihA4x814kkz1tjOB1+irc0cbq0BSnotJIy2+gZwUg1Xju+aQK2pJHOUW/RTkS3av8AD1SPctZoxgyjdpbtX+BTBvepmi4Mp3abdIndp90UzJgC7pNukZu+B18lHIrmhgwQ0k26RgYlu1ciUBbpNukcKSY0uCmaLiwE0k26RppqJpq5ExA92m3aM3ajkTIYgm7TbtFZU2VTNFwYLu1E00XlTZFckTFghppsiKLE2RXIUC5E2RFZE2RLJQNkTZETkSyJZaBsibIicibIligfIkiMiSWKD6UcFbfmFjM2mON/GFe3aLOg8lwpna0aReojwQDcWw8R5hWfim9PNMQpIMFNO5sIQYwDiPNQxO05tI80xZckFOzcPWFJs8Y8llfmUaQqqm1XEzP0VwZM0brXRwBVz8TIsIK5U498zm8FE7Qcppl1DrKOJebGCEqh5wBzkLjzjH6yR3WTHGO43TTGoddVrtHac4EcOJ8AoGvTic0c/wCy5X8WVA4kppjUR1rcdTmA8eIj5KTzmOui401ipsxBV0hqHVFrQdfCUzROjphcvvzxU8PiC1wLTHw7j0TT2JqbnVFvU+ihuzzWO3bzxqG+SmdtPI94f7R9FnCRrNGtukxpdFjjbFTn6D6ImltmRcAH76q4yM2g8U07qXRD0dqMg57d3zlC4/2hpsb2Yc46AGQO8/JSnYs0TSHJD4muymCXOAtpxPcOK4zEbQe/3nE95sO4aBUOrLrh2Ys6Gp7QtJswhvE8fATCKwm1qbxchp5H6rkM8nkEhVv0VxLdnfhqjI5i2t1xRxoAiTHL+EI7FeSiiw6O8q1GtEucAOpQ9TaNFutRvhf4Lim4hVurTqVcRsdbV2/SAtmce6PUoOj7RdqXtAZ0uR9Vz4xCi+oDwShSOt/6hofuP+0plyHZ5JlaQoAdVI/Uk2qTpfwKtOIpMcCx1jrkklvSHAD4orDbbDXXLw3i4mHjjYAAa99uS+Tk+z20gH8Rz+f0SZjTNr+q1qvtVBIaHERYuIHAaiDPHiFm4rbD6gh5aRfRot3WspmKRPDGpU/8bS6NTwHedAiadMwCarBaYJIOsaRqsh+JJHvOjlw8lWf81+75K6jGKNV2IA/W491vj16KH4zqfNZ5ykDKXAwJ5E9BFhCYkWudNJsbnWeEHhHBNR9kpB4xpF5MffOVOntHXs5p0uZHlb0WfRqDi3N3myNo7Rye7SaOsrUZ9yI10grCPLyQWvaSDBJIaO9W7h/7/vxKznbdfxa0eE/NJntCR71MHukLvHyePhtnNxmFuw1Xg8ecKDqFbgf+R+hVdL2gsc1O/CD36jyVDduu1LWxc6Qq/J4iVMucK44OPc4fMhV1MRWbcip4dr4EqtntCTowHuB596f88eQYa0meRHzWXLx9s1U+kSZjKp0NQ+BHyU3Yyu253keaoG33EwA0Hu5ai5Vw268fpb6/IrOcf5MU+kV/m7j+p3iP4U27WqD9bllYl7HizAwySS2fEQbKqmD+4x3QsPyP0zaiujc/O6o/WfvwTt29WH6vvyWKAeM+isH3dTWl2MI9Gq/b1Q6me8Jvzp3IeX8rKlNmV159k049GsdsHkE/5z/h9VjOcouWvkT7GnHo2/zgft9UvzZvIrBc08/RR7XIH0V+RPsmnHo6H8zZ1TjHU+Z8lzm8I/SUt6r8iY0onS/jKf7vQp/xLD+seK5gVe/ySNXqr8mY0onUb1v72+aUg6Ob5rlziY4pDEdVfkyGlE6nL1CS5j8SknyZDTRtjZZGhb99UvyqeI9T6So/mzjwj771P80MXAB4HgvIlD+T/wAOlvorqbHGpd6EfBDVcFkMDKR/mM+MpPxOY3JMnwVD36W/hYb32KXtog8QE34f/EAqDUbpfWwTxMWPWVNwOWOBtBtaDx7lFuJgwQQb2I5ck4gHQn+/JTa+dde5UF1El4nTxVbqsHWVA1RMWnQqt2KYLmNY8VF/QLd98FRUrOGhJH3whWUyDo30geasAB0A/lW0gUfiXcrdeOitpVwT2m98KR7h5cE0AcB0S0C1pbwcRfj9dUBiKNSZ3madTebDrZGNi1ksvQKKVACAdzJHf0UhUPXz+ARRAA4feigWxNtZ08lcgD7+fvuS3pB4R05q3s8QLG83jilAOgFuXBWwUfiL8dPPxTtxINr/AB4KQj4/ZSIbKtohLewq3i5gpoGhPS6Tqc6G314BAVse7Rw8f5Uy0nQ+BVYwsH3nQfpokWOb+4/dlrYFha7n8lGTxVbKpP8AeCpZ3cpny7goCW8MxE/fJM6qQLtKjTaDoITtfrqNZ4+ioItqtN7j6qebr5pw3NyI+7qLm2n76pYGa68EBQbknzU8wE9On8qmo1p/VB6KgnkZzSQ34T/EUlf2DYYJgydE7qY5qsOcTdrmlriCCIMcLf3V7cMbSQ2/euLdFK3ODZ+fem3hIkiwJBPwWszAsGvady1nw0Qu0sBUqQM2W47MT53HwWVNWXFgTqobwJ4z5phiZAP30+aPGx5nNMwRa2sX0N7eqZuzw1ogF3IuJ9YTKIpgdN7ybNcR3fNTp0apjsnjrAWrhy6Q2I6yLeCMBzSHWi1uPW+il/RtQMFuBcSCSPP070PjiKRu5rpJnnOlwuk/Ci8OtFp4rK2tsbeC0Z/3ARNtCeIVUt9+CODXBl4TaIcIJv8AfBXiqZi+gNuUwbrHxezqtES9pAPFQZi3DiV2cE+DFm4XHtNPSDxM/wBvRSc1tzPLj8llU8aTbu8kXXq2PIiPHksOLBeCRFxYcdD5qNOrI6jVUNlwEA3B8yFTRY9oJLXTI4RYC6YkDXYqDlmSRw4/Y+CsbVBNzcDTj5rIxLyS10EEfd1Cvie1HIAHrAC1hYs2nd4Ea/JVsqA66iR5H6IbC13ZHGCYB9AEJhq9yXcL+fNRRKaWUEHtHiPWJU6dKwvPf3IdmKaZixsPvvQT8Tle4AmJn5pi2DTq0TPTl9FUBGosAOF/BVDaERN+aerXsCDF9PklMFgriRIgnX5KdQ6RpMa8NUn1AYJEiCJ5W5oTE0yYyAm94E8LogFOMa6HjyVT7Tpbn5E2Q2RzWDMx4iToRoOPiUI7ETPU+i0okNVrZ08IPooBh7XakKujWmL34QpPrCM3PgfKVKZRqQM30U33+Xkpsg8PvVV1GjVtrW7+RS9yDMo5rF0WjS/SyhV2dfs1AdeEce9Ta4m5jzSqNJJ4aQeqtsEfyep+8eZ+iZR3VT93r/KSu/Y2OsxG0N7XiBcAAiLuWHmcKrg+xMGO/Rao2ZTad4JDgZ94nrxVm1MLTxDAT2arYh3A30cuEZRZtpl2xsRldcuA5gSZ04nSFv4jAB7ruzNtdw7URzuB1XL7LY+i4F4BLTca8b30grsRtRroDXC/DQ+XFI8tFXBRT2e2IycOJP8AAVw2cz/6h4k8+CIbmN5hRAJmzj3rovGhYI7AEx7gAmxcSfHqFXi8EwQXODe6b9blHVBlEuc1o6mFy3tJtak/KKdZrnB2g0g8ZlXAZ0EYzHU2Nhslw5wAqxtsNHYYM99bgciOa5OtjJdE3tOl1J+JIdFzqfTos4kzZ0W1faJ1VoBgQIIgEHTmgtn7LZVmzQezBIuZcG37pCzaHaqtaXRncBcaTHnqvWvZj8vwbWlmapWtmq1mGAOO7ptzBvS89VpQbM2Ymxf6WOe9prOZSYdOD3ReGMt5n1XeUfZbZ9BraT8PTJJhmYl9V86udpFzoLBG1/afDPH/AG67Gv4Oex1hxi3zR2D2zh8oBxNJzouS8Nk9xK6qCRLMgewmFc52agxrP0hj6gPe45ghMR7OYDBullAVazmnJTqONQf5nBxIa3qfC62faHbhp0xuDTc92jnPaGtHO5GY+nPkm9mdnt3YqucKlR4Be4OD+3F5cJBI0gWEQo4rotmQPYajXpHesp03OMzRptpkDkLTHesqr/Sig+RvKrQLAuawg90GY74XoVKo5ziQRkEjQ5i7nJ4ahEQmEWQ8uqf0kAblZiYHI0/o5Y9b+irwZbiW+LSPkV7Q5sgiSOo1HULOq7Ga5pbvKt9e0Oc6ZY9EwS4B5J/8QYgTD6Tri+Yg2vxaFm4n+juM/TB7nNPxIXv8KrE12U25nkAdePQDieiYfbB861v6XY8e7TzRIsQbjhZxWFjNh1aUiplGX3oMm5tZfU7Wta2WiBEw0RPGwHEryjaj8nZfTqsdMdtmVpA4tJF+Ckvx5ZVuee4XYwe8s3jWxTdUzOkNyi5IgE8h3o6lsao0gtNNzebHBwNpk8vFdLVoNdYhpnUEA+ihQw7We60N/wAoA+HipimtyvnYxKmz3kEECD1+q5/FezNWbAeB+gXezKrcAooVwV7nm9TZ9SlOZp90wYtJQTwQZIj1XqNakHCCARyIkHwKyMZ7O0Dfdwf8Do9JhaRmjiKNYjREurgkA+PyVu09lvYezSqRe8ZhpraY81llhEyCLcVashp06rT7qRrAkcOmv3qszeHxVzcTHlCziDTzjmfJJA/iT080lMQdI6vMg8/vwVLXGTBMTHibj6J6Jz9rjEH1i33qqa7QSC11i4a/KPNcDQc2o5t2ntfKVGniIeHcZkzwvKEZSd+rskk/3BVVcuDDa45dRqiXoWeiU9uU3EDoOEagH6qvE7SdL8kFoIAdreJ8FxuErl0RpYj7811+xXsawNcAM4LnEnUzAERGnwW8m9ropm1sU94h0vaYmbC5uRy04LP/AOmg900gXSZI1y+Av6rsxsylrl9T9U1eKbbCwNmtytknlJAJUjCS5YOCxfslUmXB7eu7I4+SoxOyy2TIdecuUkwbQDIIXc7Nr1gCamdsmwg2HXLIU8Ttpwe1gJdJh2abN5jMIIVV9ko8wxGFqio1xYQwPbZsuAAIuTdbDiG2hzZ0vltwIvou+fiaY7RFIxf3G/S6qpilXJqmk0udq7tBx/5LopNbbExOM3pGlSoP9U/eqm3F1OFV3i0H4hdRt6jSyNLqUtDrwbi1o7Jtrr0QGzdm0K7obTqjU9ktAA4EmyPzU6YxMTa22cQadIsquLQy4DWw2SSOzroZTYL2mqMpt7bQYntOcwm5vItzW/tLYmBa4U3AtJZZ8ucRFhIY4A6fFZGJ9m6ZADK7HEWE5haS64y9T6LT8qXJXFejUw3tlWH/ALnB0xArOtfr0utGj7dYgaVXnxa74rnqvsk/e52jNcFwzNgAjlqgT7H1m52hjiC0ZXBnEOBuASdArqozizvKP9QsRoXk99Nv/wCUZR/qTU47s8L03j1BheYN9m8Vlyhrw7Nac7JkREROsdFBzalEim89tubPeYueOukawqpxfsUz1yl/U1vEUj/rLfjKJf7eMqRq2DJ3dVpzdDLZHgQvHjUMAkHKRrFrqL3Di1o8B9FckTc9P9ova2vvmV8OS2nTbem4kte4zdwaRIuOPBZO0/aarjSzO1jck+4DeRxknlwXC0wx3AW5GL+B0mNFpbOrMptnNlJcLGXdLTeLrPll+JqP2dLVefmoVNJUMPiWPESJ5qwclmLTWxplR71BxVeLrOZowFvO+vy70N+Yc2eRWZeWMXTAWSouPRUfjW8QfP8AhMcTT6+Q+qLyw7Bcb6WWVtfY+9HZOV2ulj3j5o/ft/d5hWCuIjMPI6+SucX7Qo8/x2xK1M3ZI/c248eSAqUnN1BHeF6bnHMeaxtr7ILxNMxxiAR4CFq+jLRxPiktX8orfsP+z+ElqyUabZGWIsII4n+bFNVYCZkXnW0GNRayEdXhsi4F5NlbTdmaD49/cfNedxKwqlOUBxk36iYVeXtdSLieWqelV7RnoePM/JQ/Fwbib8RxkrKsBWy8I+YjuJOo4GeJWthtnuf2Wkho8hNzdZtXH5Sw6wbt6GPPVbeG9oGQ2w6gcoH1KqV7s1aNBuzXtHZrQb3IIvwsLKrE7Kr1XNDqoLAQSCBrESCL/HuQdfbmZ/YPYBYe7p3GR6rpm4psEg2GpW8FwgEVCGt4mBwFz4LIx+1agEU6L3E2k6C+pBOiVPbNN1R7JjJxOhPGPvmtIO6laav2DKq42kQN9SBI1lgLZ46qVPbmGbLQQwADhHPsjrbRW4/aDWy0BpdbUC3I+i5/EY9xIAiJ7RImfquabuluDoqeJpVmXMSJg2I4ypYXaraTm0qLGkPmajSDBgXPP01XP08fFgG34RdbGw8G0f8AcygXsBpbied9B9kpW/spadjszOe/M8uMmTAPg2D6qONrboNbTysLjDbW8QB8wtDFElpDTBixIkA844rEOzHlwL6pfBsCBbrOp8VpxS4RBqWHr0i9+UPe/WDAtoAMxhKhi8SHFz2Oa2Pd4DrmCINTED9jvDh4IDaOJxRaW7lsHi18O8WkfArNP7A+N29XcMrBUYcw7WaRAPKxHki8R7WtaC1zhmiwe0ZSYtcyqae0H0wxr2ugTLpBsAbRMzolT2pRcS1zYAAkuZaehAv3or9sFmH2lRqUw7EUaGYXOamBHWQLIerVwWIqNbuabxE56dRwIPCCHECPmqcRjKDqYewZicstY7ttnm2/wV9TYuZsseWFwGrRPj/ZSpdCza2Jg8LRqtcC4EAw12V2oIJJiTqVh+1WGjFOq0msyw22UFh7LZJaNDKqwGxazKge54fBEfpEdRN/vVdBWpcDfkVpR/QOPoiJc6GumYZZvqJWphsQTAcD0ICp21hC3MS52U6gOAHfcGyzC81IdSl1iIBLmg94EjuWVFp2hdHR5r5TEkE68OceKCxGAabtt3XHksbBZ2GnUqZs+UNym03gmCJW5RxIdcFdNpbSH9A/5eP3+n1Ki/BN/cdeX8oylWa+SCDBjxTltxOnPXw6KLwwFgpw9Mfu8x9E27p/tPn/AAii1VvYCtacOhbKSWcG+p+qZrxwEffUq3IFA0wtKKXCFi3iSbJ9/ZSVIcpuQacDkAJSwpsLQRcjjxUsM/Q/pJGnqD4QrdyL9JHeLnnyJ8lyutjJBpMkH7/uPmoPogh2oPvet/vkVay7S03gCSeswfT1UGAiTaYywOBJJ8igINbAHEAcutrp2NJde0x6f2TshtQDNZxEAWFrfRKu0S0E2Gp6Fw1+HmqCymcsk6GPO8KdPG1G5w1xgtFp49oEKDm+II18beippuiOJmD3E277FQF9N+uU9rX6270bh/aOq1oaCYaDc63vM+iySQAS2R2teRt6WKteJaS27gCAPKQgCH4vOSZjMAT3Tp6R4p6OUFrczoYZB4G47JmZHQ2QhcHtJBixHjEgd31VdMkUxxHHnwCLbgtnS4TaNMumqIE2t3zpoNPuVoN9qKf6QSBHdoNO6fQri21ZcGOAh7ZHeQPmnoC4Is2DI6yDMdYRfiLO+w/tFTccs9rl3Nkn0KJG1KRm4sJMcoB+BXnDBIzN95si/Lr4K9tYtg3E+91Fxp5K5iz0Y1GSRNxBPjP0KixwcJa6R3rzjEYyprnJEQRPFuaL8pPqicHthzBuwdQR53zT3SFchZ3xYeh7xKHqYZp1YPguU2bt00yQTMm8nQx/ZdNS2owicw1AjQyY+qWnyVMc4On+1oPOL/7hdDvw1Vpmm63KT/PwRpxLJgkAzHw+o80nvaIuBOnVHFMpnVNvPpWqU3G3vBpI8SJVmw9ouqNO8N5twtyRZdmHA9eKzto7JNSTTqFjj96HVSmuAauJqMJFNxGY6DjHJYeLouoCWhxa60tAMTzlA08DVa7eVnCWEachp3DyW/hdsU3uFOe1l5iOUA8Vl77MGK3GODIcLXhwk+MTI0+4WZRNRpzFzd2BAIzNOpkkG8+ll1mN2UHXYcju6W+LfouZrYOtSJZWaH03T7pg8Ygk9U34kQs2TjWUmwXE5r9eS3WVhwK48Q1wytgT/wCyc9r/ALQI81oMxbXQ7Nle3VsjU2sOMD4q24sI6MQdEzqaxNn7WLnuFS3ahv3x4LbY/wAQuilYIZSoEIotnRUvaqCq3NJSyJ0Bx2HwoyZJAk3A1HCfiUsP7sn3hM97fs+asqUgyoSAASDbvHDxVWFxhJqMy3vx4m0X6yuMXasyXB7TDw6xAbbr0Uqwgwb5iB1P829VDHWbI0gHrY6991GljA9xbGvmCIAd0V+wC45pzOImQyWO7pM9OARWLJyAjUhs+B8/1KijiKgB3gF/G5JbHofJWYt2QTF7i/7bkHrw81QSuWl8QC0THCLzHcoUnB4uYJcRMaGfpCvo2bbhEj5deCpuC63ZOh6kR8RHks2C2RfNodQe4CJ77+Kra4DQ3EWPMEfJWYi7XQJuI6iBfu0VWJoXe6SNDH+XLMeRUX2CxrBBECe1I53hvwVT2cL9odxB/iEmgTIMmAfGdOlwU5xDQTm97iOV45dVqmBU7skzLQQLfuFj98lSx1miZ7N+M3j4T5JxN4/S7n+kDXyhKswAgwYIiR0M/NAE0HtnjJm46kkKt7pAEnQkE+AuqcNWBaXEQeyfXUKWOpaObaNf48h5rNbgmSA0NtYi2tpuohgmTGZsAkHUEkT5qnEvnKQDcEdJkQrHuiQRoRfmJWqBAVG5jrMnMCfM/fJSNeHCCTmMxyI/sqK+Hlx5kun/AG29QUKyCQAeRnjNvnPmtYpg1qePcZIJmD528jYKdLab35bkbsACeY+/RRFANhzbD6oPEg7yRofsrKZTrdlbTytLSDci/DguiyzcLz3BVOE812uza4yiD9VqL9Ggt8EX8/vVYu0tmBmZ4AE/qaAD5n5rcBDvvpKRYNLEEaa8YRxTBz2z9pmiwNLt5fmCQTJuRrxW2Q2vTgzDuRv5hZWN9m2FwfSDQ69iYaYuQeWuvmtHZuBfTLi57S08BJvJAgZYGka8Vi2pV6BiYn2ZymWvqPb+0ukg8wVkVtnkGA4kAkgEDNMQQTaR4hehVWAcRrCHrUWO95rSbwTrrBAOo4+C20+USjkw0Oyh7XAjQjTuNyiKWKc06yORW6dmUf28Js46RPNQrbLpzbynkPPgubhO7RSvBVg7TXWEU5sqOHwrWWaB156n6FXELsr9kYPu0lbCSoOQ2oARM3bfw4hZ7qYJdUaSTLXW6Wdb70SSXn8XBl8hWLf2XEgFoMg/4TAIVGFcHM3gA7OYW1iZ8dQnSVjuv2CdKo17tLOaeHEEEeqDbiXEw4Zg01B1ED6QnSWl7BfADw9uj7+P2VKk4lrW/wCI/wDEyfG3qkkowVsqFrGgiJkR/pMenwVjD2wIt2o8gYIOtpTJJ6sAtMy1zYIIEidTeQfL5q5tJr4e4XygOjUHgY8r9UklpkKmMc1xJuHSPMGPCL+JRH6Y/aSCOdx/dOks8ooLlLcrZkQdenvDyjzVgr9knX9OmpskktLcGdTrHOY0zT3a/fgi8QHzA0jz6SkkrJ0CplOo9zSLA+eo6J8Zh8pENE89D3EJJKZb0WtgqTl8DpzvZUYn/wAbTrEJJLKDI4QEXi3TnZdh7PYq2Rw973Tp4H4hMkpJ00WJt8VMHokkuxSQeg9rbZbhwCadR4PFgEDoSXCPJJJCHPbR9pTiMgo5mge822bzHBdFsusX0ml2sX8DCSSxxOggtC4vaFGmDne2R+mRmPIAFOkulWRnPv8AaRz35WtDB3ST4n4iFezH1DcOnvATpLyTk0+QT/ManIev1SSSWNWXZT//2Q=="/>
          <p:cNvSpPr>
            <a:spLocks noChangeAspect="1" noChangeArrowheads="1"/>
          </p:cNvSpPr>
          <p:nvPr/>
        </p:nvSpPr>
        <p:spPr bwMode="auto">
          <a:xfrm>
            <a:off x="109538"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224" name="Picture 8" descr="https://encrypted-tbn0.gstatic.com/images?q=tbn:ANd9GcRpFZlk1TAMZoeWiQrtDjBdInwrlIzqCdub3eND3a89bgcc9Q9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4180534"/>
            <a:ext cx="2476499" cy="240046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7467600" y="6581001"/>
            <a:ext cx="1676400" cy="276999"/>
          </a:xfrm>
          <a:prstGeom prst="rect">
            <a:avLst/>
          </a:prstGeom>
          <a:noFill/>
        </p:spPr>
        <p:txBody>
          <a:bodyPr wrap="square" rtlCol="0">
            <a:spAutoFit/>
          </a:bodyPr>
          <a:lstStyle/>
          <a:p>
            <a:r>
              <a:rPr lang="en-US" sz="1200" dirty="0" smtClean="0"/>
              <a:t>www.asf@alaska.edu</a:t>
            </a:r>
            <a:endParaRPr lang="en-US" sz="1200" dirty="0"/>
          </a:p>
        </p:txBody>
      </p:sp>
    </p:spTree>
    <p:extLst>
      <p:ext uri="{BB962C8B-B14F-4D97-AF65-F5344CB8AC3E}">
        <p14:creationId xmlns:p14="http://schemas.microsoft.com/office/powerpoint/2010/main" val="19402632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762000"/>
          </a:xfrm>
        </p:spPr>
        <p:txBody>
          <a:bodyPr>
            <a:normAutofit/>
          </a:bodyPr>
          <a:lstStyle/>
          <a:p>
            <a:r>
              <a:rPr lang="en-US" dirty="0" smtClean="0"/>
              <a:t>Statute:  FRPA – all non-federal lands</a:t>
            </a:r>
            <a:endParaRPr lang="en-US" dirty="0"/>
          </a:p>
        </p:txBody>
      </p:sp>
      <p:sp>
        <p:nvSpPr>
          <p:cNvPr id="3" name="Content Placeholder 2"/>
          <p:cNvSpPr>
            <a:spLocks noGrp="1"/>
          </p:cNvSpPr>
          <p:nvPr>
            <p:ph idx="1"/>
          </p:nvPr>
        </p:nvSpPr>
        <p:spPr>
          <a:xfrm>
            <a:off x="457200" y="1295400"/>
            <a:ext cx="8229600" cy="5181600"/>
          </a:xfrm>
        </p:spPr>
        <p:txBody>
          <a:bodyPr>
            <a:normAutofit/>
          </a:bodyPr>
          <a:lstStyle/>
          <a:p>
            <a:r>
              <a:rPr lang="en-US" b="1" dirty="0"/>
              <a:t>Sec. 41.17.060.  Regulatory and administrative standards.</a:t>
            </a:r>
            <a:r>
              <a:rPr lang="en-US" dirty="0"/>
              <a:t>  (b)  With respect to </a:t>
            </a:r>
            <a:r>
              <a:rPr lang="en-US" dirty="0">
                <a:solidFill>
                  <a:srgbClr val="0070C0"/>
                </a:solidFill>
              </a:rPr>
              <a:t>state, municipal, and private forest land</a:t>
            </a:r>
            <a:r>
              <a:rPr lang="en-US" dirty="0"/>
              <a:t>, the following standards apply: […] </a:t>
            </a:r>
          </a:p>
          <a:p>
            <a:pPr lvl="1"/>
            <a:r>
              <a:rPr lang="en-US" sz="2400" dirty="0"/>
              <a:t>(4)  to the fullest extent practicable, harvested forest land shall be reforested, naturally or artificially, so as to result in a sustained yield of merchantable timber from that land; if artificial planting is </a:t>
            </a:r>
            <a:r>
              <a:rPr lang="en-US" sz="2400" dirty="0" smtClean="0"/>
              <a:t>                                     required</a:t>
            </a:r>
            <a:r>
              <a:rPr lang="en-US" sz="2400" dirty="0"/>
              <a:t>, silviculturally </a:t>
            </a:r>
            <a:r>
              <a:rPr lang="en-US" sz="2400" dirty="0" smtClean="0"/>
              <a:t>                                                 acceptable </a:t>
            </a:r>
            <a:r>
              <a:rPr lang="en-US" sz="2400" dirty="0"/>
              <a:t>seedlings must </a:t>
            </a:r>
            <a:r>
              <a:rPr lang="en-US" sz="2400" dirty="0" smtClean="0"/>
              <a:t>first                                           </a:t>
            </a:r>
            <a:r>
              <a:rPr lang="en-US" sz="2400" dirty="0"/>
              <a:t>be available for planting at an </a:t>
            </a:r>
            <a:r>
              <a:rPr lang="en-US" sz="2400" dirty="0" smtClean="0"/>
              <a:t>                                     economically </a:t>
            </a:r>
            <a:r>
              <a:rPr lang="en-US" sz="2400" dirty="0"/>
              <a:t>fair price in the </a:t>
            </a:r>
            <a:r>
              <a:rPr lang="en-US" sz="2400" dirty="0" smtClean="0"/>
              <a:t>                                       state</a:t>
            </a:r>
            <a:r>
              <a:rPr lang="en-US" sz="2400" dirty="0"/>
              <a:t>; </a:t>
            </a:r>
            <a:r>
              <a:rPr lang="en-US" sz="2400" dirty="0" smtClean="0"/>
              <a:t>[…]</a:t>
            </a:r>
            <a:endParaRPr lang="en-US" sz="2400" dirty="0"/>
          </a:p>
        </p:txBody>
      </p:sp>
      <p:pic>
        <p:nvPicPr>
          <p:cNvPr id="5122" name="Picture 2" descr="C:\Users\mwfreeman\Documents\My Pictures\Forest Practices\Montana Creek NA harvestin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11800" y="3657600"/>
            <a:ext cx="3403600" cy="25527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715001" y="6246911"/>
            <a:ext cx="3221602" cy="307777"/>
          </a:xfrm>
          <a:prstGeom prst="rect">
            <a:avLst/>
          </a:prstGeom>
          <a:noFill/>
        </p:spPr>
        <p:txBody>
          <a:bodyPr wrap="square" rtlCol="0">
            <a:spAutoFit/>
          </a:bodyPr>
          <a:lstStyle/>
          <a:p>
            <a:r>
              <a:rPr lang="en-US" sz="1400" dirty="0" smtClean="0"/>
              <a:t>Montana Cr. Native Assn. harvesting</a:t>
            </a:r>
            <a:endParaRPr lang="en-US" sz="1400" dirty="0"/>
          </a:p>
        </p:txBody>
      </p:sp>
    </p:spTree>
    <p:extLst>
      <p:ext uri="{BB962C8B-B14F-4D97-AF65-F5344CB8AC3E}">
        <p14:creationId xmlns:p14="http://schemas.microsoft.com/office/powerpoint/2010/main" val="31006719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Statute:  </a:t>
            </a:r>
            <a:r>
              <a:rPr lang="en-US" dirty="0" smtClean="0"/>
              <a:t>FRPA – Public lands</a:t>
            </a:r>
            <a:endParaRPr lang="en-US" dirty="0"/>
          </a:p>
        </p:txBody>
      </p:sp>
      <p:sp>
        <p:nvSpPr>
          <p:cNvPr id="3" name="Content Placeholder 2"/>
          <p:cNvSpPr>
            <a:spLocks noGrp="1"/>
          </p:cNvSpPr>
          <p:nvPr>
            <p:ph idx="1"/>
          </p:nvPr>
        </p:nvSpPr>
        <p:spPr/>
        <p:txBody>
          <a:bodyPr/>
          <a:lstStyle/>
          <a:p>
            <a:r>
              <a:rPr lang="en-US" dirty="0"/>
              <a:t>(c)  With respect to </a:t>
            </a:r>
            <a:r>
              <a:rPr lang="en-US" dirty="0">
                <a:solidFill>
                  <a:srgbClr val="0070C0"/>
                </a:solidFill>
              </a:rPr>
              <a:t>state and municipal forest land </a:t>
            </a:r>
            <a:r>
              <a:rPr lang="en-US" dirty="0"/>
              <a:t>only, the following standards also apply: […]</a:t>
            </a:r>
          </a:p>
          <a:p>
            <a:pPr lvl="1"/>
            <a:r>
              <a:rPr lang="en-US" sz="2400" dirty="0"/>
              <a:t>(4)  timber harvesting is limited to areas where data and information demonstrate that natural or artificial reforestation techniques will result in the production of a sustained yield of merchantable timber from that area;</a:t>
            </a:r>
          </a:p>
          <a:p>
            <a:pPr lvl="1"/>
            <a:r>
              <a:rPr lang="en-US" sz="2400" dirty="0"/>
              <a:t>(5)  there may not be significant impairment of the productivity of the land and water with respect to renewable resources;</a:t>
            </a:r>
          </a:p>
          <a:p>
            <a:endParaRPr lang="en-US" dirty="0"/>
          </a:p>
          <a:p>
            <a:endParaRPr lang="en-US" dirty="0"/>
          </a:p>
        </p:txBody>
      </p:sp>
    </p:spTree>
    <p:extLst>
      <p:ext uri="{BB962C8B-B14F-4D97-AF65-F5344CB8AC3E}">
        <p14:creationId xmlns:p14="http://schemas.microsoft.com/office/powerpoint/2010/main" val="10717660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smtClean="0"/>
              <a:t>Regs</a:t>
            </a:r>
            <a:r>
              <a:rPr lang="en-US" dirty="0" smtClean="0"/>
              <a:t> - Purpose</a:t>
            </a:r>
            <a:endParaRPr lang="en-US" dirty="0"/>
          </a:p>
        </p:txBody>
      </p:sp>
      <p:sp>
        <p:nvSpPr>
          <p:cNvPr id="4" name="Content Placeholder 3"/>
          <p:cNvSpPr>
            <a:spLocks noGrp="1"/>
          </p:cNvSpPr>
          <p:nvPr>
            <p:ph idx="1"/>
          </p:nvPr>
        </p:nvSpPr>
        <p:spPr/>
        <p:txBody>
          <a:bodyPr>
            <a:normAutofit/>
          </a:bodyPr>
          <a:lstStyle/>
          <a:p>
            <a:r>
              <a:rPr lang="en-US" b="1" dirty="0"/>
              <a:t>FRPA REGULATIONS</a:t>
            </a:r>
            <a:endParaRPr lang="en-US" dirty="0"/>
          </a:p>
          <a:p>
            <a:r>
              <a:rPr lang="en-US" b="1" dirty="0"/>
              <a:t>11 AAC 95.185.  Purpose and relationship to other laws</a:t>
            </a:r>
            <a:r>
              <a:rPr lang="en-US" dirty="0"/>
              <a:t>.  (a)  This chapter implements and interprets AS 41.17 (Forest Resources and Practices).  For land outside riparian areas, the purpose of this chapter is to provide protection of important public resources, maintain an economically viable timber industry, prevent or minimize significant adverse effects of soil erosion and mass wasting on water quality and fish habitat, and </a:t>
            </a:r>
            <a:r>
              <a:rPr lang="en-US" dirty="0">
                <a:solidFill>
                  <a:srgbClr val="0070C0"/>
                </a:solidFill>
              </a:rPr>
              <a:t>ensure reforestation to the fullest extent practical</a:t>
            </a:r>
            <a:r>
              <a:rPr lang="en-US" dirty="0"/>
              <a:t>, taking into account the economic feasibility of timber operations.  </a:t>
            </a:r>
            <a:r>
              <a:rPr lang="en-US" dirty="0" smtClean="0"/>
              <a:t>[…]</a:t>
            </a:r>
            <a:endParaRPr lang="en-US" dirty="0"/>
          </a:p>
        </p:txBody>
      </p:sp>
    </p:spTree>
    <p:extLst>
      <p:ext uri="{BB962C8B-B14F-4D97-AF65-F5344CB8AC3E}">
        <p14:creationId xmlns:p14="http://schemas.microsoft.com/office/powerpoint/2010/main" val="116133349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theme1.xml><?xml version="1.0" encoding="utf-8"?>
<a:theme xmlns:a="http://schemas.openxmlformats.org/drawingml/2006/main" name="Clarity">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Median">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2771</TotalTime>
  <Words>3019</Words>
  <Application>Microsoft Office PowerPoint</Application>
  <PresentationFormat>On-screen Show (4:3)</PresentationFormat>
  <Paragraphs>155</Paragraphs>
  <Slides>32</Slides>
  <Notes>7</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32</vt:i4>
      </vt:variant>
    </vt:vector>
  </HeadingPairs>
  <TitlesOfParts>
    <vt:vector size="35" baseType="lpstr">
      <vt:lpstr>Clarity</vt:lpstr>
      <vt:lpstr>Median</vt:lpstr>
      <vt:lpstr>Acrobat Document</vt:lpstr>
      <vt:lpstr>Review of existing REFORESTATION standards</vt:lpstr>
      <vt:lpstr>PowerPoint Presentation</vt:lpstr>
      <vt:lpstr>PowerPoint Presentation</vt:lpstr>
      <vt:lpstr>PowerPoint Presentation</vt:lpstr>
      <vt:lpstr>Statute – FRPA - Conversion</vt:lpstr>
      <vt:lpstr>Regs - conversion</vt:lpstr>
      <vt:lpstr>Statute:  FRPA – all non-federal lands</vt:lpstr>
      <vt:lpstr>Statute:  FRPA – Public lands</vt:lpstr>
      <vt:lpstr>Regs - Purpose</vt:lpstr>
      <vt:lpstr>Regs - definitions</vt:lpstr>
      <vt:lpstr>Regs – definitions, cont.</vt:lpstr>
      <vt:lpstr>Regs - DPO</vt:lpstr>
      <vt:lpstr>Regs - DPO</vt:lpstr>
      <vt:lpstr>Regs - Planning</vt:lpstr>
      <vt:lpstr>Regs – Material sites</vt:lpstr>
      <vt:lpstr>Regs – time and stocking</vt:lpstr>
      <vt:lpstr>Regs – stocking, cont.</vt:lpstr>
      <vt:lpstr>Regs –stocking distribution</vt:lpstr>
      <vt:lpstr>Regs – variations, cont.</vt:lpstr>
      <vt:lpstr>Regs - extensions</vt:lpstr>
      <vt:lpstr>Regs – seed source</vt:lpstr>
      <vt:lpstr>Regs – natural regeneration</vt:lpstr>
      <vt:lpstr>Regs – natural regeneration, cont.</vt:lpstr>
      <vt:lpstr>Regs – Regen surveys</vt:lpstr>
      <vt:lpstr>Regs – regeneration report</vt:lpstr>
      <vt:lpstr>Regs – site preparation</vt:lpstr>
      <vt:lpstr>Clearing of spruce trees</vt:lpstr>
      <vt:lpstr>Regs - exemptions</vt:lpstr>
      <vt:lpstr>Regs – exemption process</vt:lpstr>
      <vt:lpstr>Regs – exemption process, cont.</vt:lpstr>
      <vt:lpstr>Regs – exemption process, cont.</vt:lpstr>
      <vt:lpstr>Questions?</vt:lpstr>
    </vt:vector>
  </TitlesOfParts>
  <Company>Alaska Dept of Natural Resources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Freeman, Marty W (DNR)</dc:creator>
  <cp:lastModifiedBy>Freeman, Marty W (DNR)</cp:lastModifiedBy>
  <cp:revision>87</cp:revision>
  <cp:lastPrinted>2014-12-04T17:44:51Z</cp:lastPrinted>
  <dcterms:created xsi:type="dcterms:W3CDTF">2014-12-02T21:28:37Z</dcterms:created>
  <dcterms:modified xsi:type="dcterms:W3CDTF">2016-03-31T21:18:00Z</dcterms:modified>
</cp:coreProperties>
</file>