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9" r:id="rId3"/>
    <p:sldId id="258" r:id="rId4"/>
    <p:sldId id="285" r:id="rId5"/>
    <p:sldId id="263" r:id="rId6"/>
    <p:sldId id="297" r:id="rId7"/>
    <p:sldId id="293" r:id="rId8"/>
    <p:sldId id="294" r:id="rId9"/>
    <p:sldId id="295" r:id="rId10"/>
    <p:sldId id="264" r:id="rId11"/>
    <p:sldId id="296" r:id="rId12"/>
    <p:sldId id="298" r:id="rId13"/>
    <p:sldId id="259" r:id="rId14"/>
    <p:sldId id="290" r:id="rId15"/>
    <p:sldId id="303" r:id="rId16"/>
    <p:sldId id="304" r:id="rId17"/>
    <p:sldId id="305" r:id="rId18"/>
    <p:sldId id="306" r:id="rId19"/>
    <p:sldId id="307" r:id="rId20"/>
    <p:sldId id="260" r:id="rId21"/>
    <p:sldId id="301" r:id="rId22"/>
    <p:sldId id="299" r:id="rId23"/>
    <p:sldId id="300" r:id="rId24"/>
    <p:sldId id="302" r:id="rId25"/>
    <p:sldId id="283" r:id="rId26"/>
    <p:sldId id="282" r:id="rId27"/>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na, Marcus A -FS" initials="MMA-" lastIdx="0" clrIdx="0">
    <p:extLst>
      <p:ext uri="{19B8F6BF-5375-455C-9EA6-DF929625EA0E}">
        <p15:presenceInfo xmlns:p15="http://schemas.microsoft.com/office/powerpoint/2012/main" userId="S-1-5-21-2443529608-3098792306-3041422421-2650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61" autoAdjust="0"/>
    <p:restoredTop sz="94671" autoAdjust="0"/>
  </p:normalViewPr>
  <p:slideViewPr>
    <p:cSldViewPr>
      <p:cViewPr varScale="1">
        <p:scale>
          <a:sx n="115" d="100"/>
          <a:sy n="115" d="100"/>
        </p:scale>
        <p:origin x="135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BC04EE7A-4ABD-4BF4-B5BC-BCDD78C89AA4}" type="datetimeFigureOut">
              <a:rPr lang="en-US" smtClean="0"/>
              <a:pPr/>
              <a:t>3/7/2017</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fld id="{FB00ABE1-8D95-4F66-8BCD-A0ACCBD8599F}" type="slidenum">
              <a:rPr lang="en-US" smtClean="0"/>
              <a:pPr/>
              <a:t>‹#›</a:t>
            </a:fld>
            <a:endParaRPr lang="en-US" dirty="0"/>
          </a:p>
        </p:txBody>
      </p:sp>
    </p:spTree>
    <p:extLst>
      <p:ext uri="{BB962C8B-B14F-4D97-AF65-F5344CB8AC3E}">
        <p14:creationId xmlns:p14="http://schemas.microsoft.com/office/powerpoint/2010/main" val="12036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BCE81-97EE-45AB-B5D1-9125501EE29A}" type="slidenum">
              <a:rPr lang="en-US" smtClean="0"/>
              <a:t>15</a:t>
            </a:fld>
            <a:endParaRPr lang="en-US"/>
          </a:p>
        </p:txBody>
      </p:sp>
    </p:spTree>
    <p:extLst>
      <p:ext uri="{BB962C8B-B14F-4D97-AF65-F5344CB8AC3E}">
        <p14:creationId xmlns:p14="http://schemas.microsoft.com/office/powerpoint/2010/main" val="95937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9F93C-458E-46BA-8C23-9B64896D8370}" type="slidenum">
              <a:rPr lang="en-US" smtClean="0"/>
              <a:t>16</a:t>
            </a:fld>
            <a:endParaRPr lang="en-US"/>
          </a:p>
        </p:txBody>
      </p:sp>
    </p:spTree>
    <p:extLst>
      <p:ext uri="{BB962C8B-B14F-4D97-AF65-F5344CB8AC3E}">
        <p14:creationId xmlns:p14="http://schemas.microsoft.com/office/powerpoint/2010/main" val="290722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13636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45965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25552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C72E44-6ED3-46E5-8482-3D20E9EDDF64}" type="datetimeFigureOut">
              <a:rPr lang="en-US" smtClean="0"/>
              <a:t>3/7/2017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42F5-9052-4C1B-9CAA-A6055D9CCB00}" type="slidenum">
              <a:rPr lang="en-US" smtClean="0"/>
              <a:t>‹#›</a:t>
            </a:fld>
            <a:endParaRPr lang="en-US"/>
          </a:p>
        </p:txBody>
      </p:sp>
    </p:spTree>
    <p:extLst>
      <p:ext uri="{BB962C8B-B14F-4D97-AF65-F5344CB8AC3E}">
        <p14:creationId xmlns:p14="http://schemas.microsoft.com/office/powerpoint/2010/main" val="209062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238861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54022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64878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225020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47845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375853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50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55BF2-100F-4122-B29E-D30A427EA64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162465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55BF2-100F-4122-B29E-D30A427EA64D}" type="datetimeFigureOut">
              <a:rPr lang="en-US" smtClean="0"/>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E7D5A-5A1E-4119-9BE1-33122FE1BF32}" type="slidenum">
              <a:rPr lang="en-US" smtClean="0"/>
              <a:pPr/>
              <a:t>‹#›</a:t>
            </a:fld>
            <a:endParaRPr lang="en-US" dirty="0"/>
          </a:p>
        </p:txBody>
      </p:sp>
    </p:spTree>
    <p:extLst>
      <p:ext uri="{BB962C8B-B14F-4D97-AF65-F5344CB8AC3E}">
        <p14:creationId xmlns:p14="http://schemas.microsoft.com/office/powerpoint/2010/main" val="57862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medina@fs.fed.us"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wcg.gov/publications" TargetMode="External"/><Relationship Id="rId2" Type="http://schemas.openxmlformats.org/officeDocument/2006/relationships/hyperlink" Target="https://www.nwcg.gov/catalogs-ordering-quicklink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sa.gov/portal/forms/download/24297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696200" cy="838200"/>
          </a:xfrm>
        </p:spPr>
        <p:txBody>
          <a:bodyPr>
            <a:normAutofit/>
          </a:bodyPr>
          <a:lstStyle/>
          <a:p>
            <a:r>
              <a:rPr lang="en-US" sz="3600" b="1" dirty="0" smtClean="0">
                <a:effectLst>
                  <a:outerShdw blurRad="38100" dist="38100" dir="2700000" algn="tl">
                    <a:srgbClr val="000000">
                      <a:alpha val="43137"/>
                    </a:srgbClr>
                  </a:outerShdw>
                </a:effectLst>
              </a:rPr>
              <a:t>2017 NATIONAL LOGISTICS WEBINAR</a:t>
            </a:r>
            <a:endParaRPr lang="en-US" sz="3600" dirty="0"/>
          </a:p>
        </p:txBody>
      </p:sp>
      <p:sp>
        <p:nvSpPr>
          <p:cNvPr id="3" name="Subtitle 2"/>
          <p:cNvSpPr>
            <a:spLocks noGrp="1"/>
          </p:cNvSpPr>
          <p:nvPr>
            <p:ph type="subTitle" idx="1"/>
          </p:nvPr>
        </p:nvSpPr>
        <p:spPr>
          <a:xfrm>
            <a:off x="1371600" y="762000"/>
            <a:ext cx="6400800" cy="762000"/>
          </a:xfrm>
        </p:spPr>
        <p:txBody>
          <a:bodyPr>
            <a:noAutofit/>
          </a:bodyPr>
          <a:lstStyle/>
          <a:p>
            <a:r>
              <a:rPr lang="en-US" sz="2400" b="1" dirty="0" smtClean="0">
                <a:solidFill>
                  <a:schemeClr val="tx1"/>
                </a:solidFill>
                <a:effectLst>
                  <a:outerShdw blurRad="38100" dist="38100" dir="2700000" algn="tl">
                    <a:srgbClr val="000000">
                      <a:alpha val="43137"/>
                    </a:srgbClr>
                  </a:outerShdw>
                </a:effectLst>
              </a:rPr>
              <a:t>NATIONAL INTERAGENCY SUPPORT CACHE PRESENTATION</a:t>
            </a:r>
          </a:p>
          <a:p>
            <a:endParaRPr lang="en-US" sz="2400" dirty="0">
              <a:solidFill>
                <a:schemeClr val="tx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7500" t="36932" r="5000"/>
          <a:stretch/>
        </p:blipFill>
        <p:spPr>
          <a:xfrm>
            <a:off x="1721743" y="1828800"/>
            <a:ext cx="5700513" cy="4038600"/>
          </a:xfrm>
          <a:prstGeom prst="rect">
            <a:avLst/>
          </a:prstGeom>
        </p:spPr>
      </p:pic>
    </p:spTree>
    <p:extLst>
      <p:ext uri="{BB962C8B-B14F-4D97-AF65-F5344CB8AC3E}">
        <p14:creationId xmlns:p14="http://schemas.microsoft.com/office/powerpoint/2010/main" val="161992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marL="0" indent="0"/>
            <a:r>
              <a:rPr lang="en-US" sz="2000" b="1" dirty="0" smtClean="0"/>
              <a:t/>
            </a:r>
            <a:br>
              <a:rPr lang="en-US" sz="2000" b="1" dirty="0" smtClean="0"/>
            </a:br>
            <a:r>
              <a:rPr lang="en-US" sz="3100" b="1" dirty="0" smtClean="0">
                <a:effectLst>
                  <a:outerShdw blurRad="38100" dist="38100" dir="2700000" algn="tl">
                    <a:srgbClr val="000000">
                      <a:alpha val="43137"/>
                    </a:srgbClr>
                  </a:outerShdw>
                </a:effectLst>
              </a:rPr>
              <a:t>INSTRUCTIONS </a:t>
            </a:r>
            <a:r>
              <a:rPr lang="en-US" sz="3100" b="1" dirty="0">
                <a:effectLst>
                  <a:outerShdw blurRad="38100" dist="38100" dir="2700000" algn="tl">
                    <a:srgbClr val="000000">
                      <a:alpha val="43137"/>
                    </a:srgbClr>
                  </a:outerShdw>
                </a:effectLst>
              </a:rPr>
              <a:t>FOR NFES INCIDENT REPLACEMENT</a:t>
            </a:r>
            <a:br>
              <a:rPr lang="en-US" sz="3100" b="1" dirty="0">
                <a:effectLst>
                  <a:outerShdw blurRad="38100" dist="38100" dir="2700000" algn="tl">
                    <a:srgbClr val="000000">
                      <a:alpha val="43137"/>
                    </a:srgbClr>
                  </a:outerShdw>
                </a:effectLst>
              </a:rPr>
            </a:br>
            <a:r>
              <a:rPr lang="en-US" sz="3100" b="1" dirty="0">
                <a:solidFill>
                  <a:srgbClr val="C00000"/>
                </a:solidFill>
                <a:effectLst>
                  <a:outerShdw blurRad="38100" dist="38100" dir="2700000" algn="tl">
                    <a:srgbClr val="000000">
                      <a:alpha val="43137"/>
                    </a:srgbClr>
                  </a:outerShdw>
                </a:effectLst>
              </a:rPr>
              <a:t>TYPE 1 &amp; 2 INCIDENTS</a:t>
            </a:r>
            <a:r>
              <a:rPr lang="en-US" sz="2000" b="1" dirty="0">
                <a:solidFill>
                  <a:srgbClr val="C00000"/>
                </a:solidFill>
              </a:rPr>
              <a:t/>
            </a:r>
            <a:br>
              <a:rPr lang="en-US" sz="2000" b="1" dirty="0">
                <a:solidFill>
                  <a:srgbClr val="C00000"/>
                </a:solidFill>
              </a:rPr>
            </a:br>
            <a:endParaRPr lang="en-US" sz="2000" dirty="0"/>
          </a:p>
        </p:txBody>
      </p:sp>
      <p:sp>
        <p:nvSpPr>
          <p:cNvPr id="3" name="Content Placeholder 2"/>
          <p:cNvSpPr>
            <a:spLocks noGrp="1"/>
          </p:cNvSpPr>
          <p:nvPr>
            <p:ph idx="1"/>
          </p:nvPr>
        </p:nvSpPr>
        <p:spPr>
          <a:xfrm>
            <a:off x="457200" y="990600"/>
            <a:ext cx="8229600" cy="5638800"/>
          </a:xfrm>
        </p:spPr>
        <p:txBody>
          <a:bodyPr>
            <a:normAutofit fontScale="25000" lnSpcReduction="20000"/>
          </a:bodyPr>
          <a:lstStyle/>
          <a:p>
            <a:pPr marL="0" indent="0" algn="ctr">
              <a:buNone/>
            </a:pPr>
            <a:endParaRPr lang="en-US" sz="4000" dirty="0"/>
          </a:p>
          <a:p>
            <a:pPr>
              <a:buFont typeface="Courier New" panose="02070309020205020404" pitchFamily="49" charset="0"/>
              <a:buChar char="o"/>
            </a:pPr>
            <a:r>
              <a:rPr lang="en-US" sz="6400" dirty="0"/>
              <a:t>The incident Supply Unit Leader (SPUL) will be responsible for handling incident replacement requisitions when a Type I or Type II incident management team is assigned. The SPUL approves replacement requests based on Engine Accountability sheets or other fire equipment inventory documents approved by the requesting resource's home unit. </a:t>
            </a:r>
            <a:r>
              <a:rPr lang="en-US" sz="6400" dirty="0" smtClean="0"/>
              <a:t>The use of the Incident Replacement Requisition Form (OF-315) is requested.</a:t>
            </a:r>
            <a:endParaRPr lang="en-US" sz="6400" dirty="0"/>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If </a:t>
            </a:r>
            <a:r>
              <a:rPr lang="en-US" sz="6400" dirty="0"/>
              <a:t>equipment and supplies are available at the incident for replacement, the request is filled at the incident supply unit. </a:t>
            </a:r>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If </a:t>
            </a:r>
            <a:r>
              <a:rPr lang="en-US" sz="6400" dirty="0"/>
              <a:t>equipment and supplies are unavailable at the incident for replacement, AND the requesting resource is not being immediately demobilized, the Supply Unit will place a resource order for needed items through appropriate channels to the servicing fire cache. The order will be shipped to the incident and replacement will take place at the Supply Unit. </a:t>
            </a:r>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If </a:t>
            </a:r>
            <a:r>
              <a:rPr lang="en-US" sz="6400" dirty="0"/>
              <a:t>equipment and supplies are unavailable at the incident for replacement, AND the requesting resource is being demobilized, an Incident Replacement Requisition will be completed by the Supply Unit and forwarded to the </a:t>
            </a:r>
            <a:r>
              <a:rPr lang="en-US" sz="6400" dirty="0" smtClean="0"/>
              <a:t>incident servicing cache</a:t>
            </a:r>
            <a:r>
              <a:rPr lang="en-US" sz="6400" dirty="0"/>
              <a:t>. </a:t>
            </a:r>
            <a:r>
              <a:rPr lang="en-US" sz="6400" dirty="0" smtClean="0"/>
              <a:t>The servicing cache will then determine if the order should be forwarded on to the requesting resources geographic area cache for delivery.</a:t>
            </a:r>
            <a:endParaRPr lang="en-US" sz="6400" dirty="0"/>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Authorized </a:t>
            </a:r>
            <a:r>
              <a:rPr lang="en-US" sz="6400" dirty="0"/>
              <a:t>approvals and signatures MUST be included on the requisition. For Type I and II incidents, these approvals are limited to: Incident Supply Unit Leader, Logistics Section Chief, Support Branch Director, Incident Commander or Agency Administrator or Representative. </a:t>
            </a:r>
          </a:p>
          <a:p>
            <a:endParaRPr lang="en-US" sz="6400" dirty="0"/>
          </a:p>
        </p:txBody>
      </p:sp>
    </p:spTree>
    <p:extLst>
      <p:ext uri="{BB962C8B-B14F-4D97-AF65-F5344CB8AC3E}">
        <p14:creationId xmlns:p14="http://schemas.microsoft.com/office/powerpoint/2010/main" val="285171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25000" lnSpcReduction="20000"/>
          </a:bodyPr>
          <a:lstStyle/>
          <a:p>
            <a:pPr marL="0" indent="0" algn="ctr">
              <a:buNone/>
            </a:pPr>
            <a:endParaRPr lang="en-US" sz="2400" dirty="0"/>
          </a:p>
          <a:p>
            <a:pPr>
              <a:buFont typeface="Courier New" panose="02070309020205020404" pitchFamily="49" charset="0"/>
              <a:buChar char="o"/>
            </a:pPr>
            <a:r>
              <a:rPr lang="en-US" sz="6400" dirty="0" smtClean="0"/>
              <a:t>The </a:t>
            </a:r>
            <a:r>
              <a:rPr lang="en-US" sz="6400" dirty="0"/>
              <a:t>hosting unit agency administrator or representative, such as the Fire Management Officer, will be responsible for handling incident replacement requisitions on Type III and IV incidents. The agency representative approves replacement requests based on Engine Accountability sheets or other fire equipment inventory documents approved by the requesting resource's home unit. </a:t>
            </a:r>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If </a:t>
            </a:r>
            <a:r>
              <a:rPr lang="en-US" sz="6400" dirty="0"/>
              <a:t>equipment and supplies are available at the incident for replacement, the request is filled at the incident host unit. </a:t>
            </a:r>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 </a:t>
            </a:r>
            <a:r>
              <a:rPr lang="en-US" sz="6400" dirty="0"/>
              <a:t>If equipment and supplies are unavailable at the incident for replacement, AND the requesting resource is not being immediately demobilized, the hosting unit will place a resource order for needed items through appropriate </a:t>
            </a:r>
            <a:r>
              <a:rPr lang="en-US" sz="6400" dirty="0" smtClean="0"/>
              <a:t>dispatch channels </a:t>
            </a:r>
            <a:r>
              <a:rPr lang="en-US" sz="6400" dirty="0"/>
              <a:t>to </a:t>
            </a:r>
            <a:r>
              <a:rPr lang="en-US" sz="6400" dirty="0" smtClean="0"/>
              <a:t>be inputted into the ROSS/ICBS interface to the </a:t>
            </a:r>
            <a:r>
              <a:rPr lang="en-US" sz="6400" dirty="0"/>
              <a:t>servicing fire cache. The order will be shipped to the incident and replacement will take place at the host unit. </a:t>
            </a:r>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 </a:t>
            </a:r>
            <a:r>
              <a:rPr lang="en-US" sz="6400" dirty="0"/>
              <a:t>If equipment and supplies are unavailable at the incident for replacement, AND the requesting resource is being demobilized, an Incident Replacement Requisition will be completed by the host unit and forwarded to the </a:t>
            </a:r>
            <a:r>
              <a:rPr lang="en-US" sz="6400" dirty="0" smtClean="0"/>
              <a:t>local dispatch unit for input into the ROSS/ICBS interface and sent to the servicing cache.  The servicing cache will then forward to the requesting resources geographic </a:t>
            </a:r>
            <a:r>
              <a:rPr lang="en-US" sz="6400" dirty="0"/>
              <a:t>area </a:t>
            </a:r>
            <a:r>
              <a:rPr lang="en-US" sz="6400" dirty="0" smtClean="0"/>
              <a:t>cache</a:t>
            </a:r>
            <a:r>
              <a:rPr lang="en-US" sz="6400" dirty="0"/>
              <a:t> </a:t>
            </a:r>
            <a:r>
              <a:rPr lang="en-US" sz="6400" dirty="0" smtClean="0"/>
              <a:t>if applicable.</a:t>
            </a:r>
            <a:endParaRPr lang="en-US" sz="6400" dirty="0"/>
          </a:p>
          <a:p>
            <a:pPr>
              <a:buFont typeface="Courier New" panose="02070309020205020404" pitchFamily="49" charset="0"/>
              <a:buChar char="o"/>
            </a:pPr>
            <a:endParaRPr lang="en-US" sz="6400" dirty="0"/>
          </a:p>
          <a:p>
            <a:pPr>
              <a:buFont typeface="Courier New" panose="02070309020205020404" pitchFamily="49" charset="0"/>
              <a:buChar char="o"/>
            </a:pPr>
            <a:r>
              <a:rPr lang="en-US" sz="6400" dirty="0" smtClean="0"/>
              <a:t> </a:t>
            </a:r>
            <a:r>
              <a:rPr lang="en-US" sz="6400" dirty="0"/>
              <a:t>Type 3</a:t>
            </a:r>
            <a:r>
              <a:rPr lang="en-US" sz="6400" dirty="0" smtClean="0"/>
              <a:t> </a:t>
            </a:r>
            <a:r>
              <a:rPr lang="en-US" sz="6400" dirty="0"/>
              <a:t>and 4</a:t>
            </a:r>
            <a:r>
              <a:rPr lang="en-US" sz="6400" dirty="0" smtClean="0"/>
              <a:t> </a:t>
            </a:r>
            <a:r>
              <a:rPr lang="en-US" sz="6400" dirty="0"/>
              <a:t>incident approvals are limited to the Agency Administrator or Representative (i.e., Fire Management Officer).</a:t>
            </a:r>
            <a:r>
              <a:rPr lang="en-US" sz="3400" dirty="0"/>
              <a:t> </a:t>
            </a:r>
          </a:p>
          <a:p>
            <a:endParaRPr lang="en-US" sz="2500" dirty="0"/>
          </a:p>
          <a:p>
            <a:pPr marL="0" indent="0">
              <a:buNone/>
            </a:pPr>
            <a:endParaRPr lang="en-US" sz="2500" dirty="0"/>
          </a:p>
          <a:p>
            <a:pPr marL="0" indent="0">
              <a:buNone/>
            </a:pPr>
            <a:endParaRPr lang="en-US" sz="2500" dirty="0"/>
          </a:p>
        </p:txBody>
      </p:sp>
      <p:sp>
        <p:nvSpPr>
          <p:cNvPr id="4" name="Title 3"/>
          <p:cNvSpPr>
            <a:spLocks noGrp="1"/>
          </p:cNvSpPr>
          <p:nvPr>
            <p:ph type="title"/>
          </p:nvPr>
        </p:nvSpPr>
        <p:spPr>
          <a:xfrm>
            <a:off x="457200" y="76200"/>
            <a:ext cx="8229600" cy="990600"/>
          </a:xfrm>
        </p:spPr>
        <p:txBody>
          <a:bodyPr>
            <a:normAutofit fontScale="90000"/>
          </a:bodyPr>
          <a:lstStyle/>
          <a:p>
            <a:pPr marL="0" indent="0"/>
            <a:r>
              <a:rPr lang="en-US" sz="3100" b="1" dirty="0" smtClean="0">
                <a:effectLst>
                  <a:outerShdw blurRad="38100" dist="38100" dir="2700000" algn="tl">
                    <a:srgbClr val="000000">
                      <a:alpha val="43137"/>
                    </a:srgbClr>
                  </a:outerShdw>
                </a:effectLst>
              </a:rPr>
              <a:t>INSTRUCTIONS </a:t>
            </a:r>
            <a:r>
              <a:rPr lang="en-US" sz="3100" b="1" dirty="0">
                <a:effectLst>
                  <a:outerShdw blurRad="38100" dist="38100" dir="2700000" algn="tl">
                    <a:srgbClr val="000000">
                      <a:alpha val="43137"/>
                    </a:srgbClr>
                  </a:outerShdw>
                </a:effectLst>
              </a:rPr>
              <a:t>FOR NFES INCIDENT REPLACEMENT</a:t>
            </a:r>
            <a:br>
              <a:rPr lang="en-US" sz="3100" b="1" dirty="0">
                <a:effectLst>
                  <a:outerShdw blurRad="38100" dist="38100" dir="2700000" algn="tl">
                    <a:srgbClr val="000000">
                      <a:alpha val="43137"/>
                    </a:srgbClr>
                  </a:outerShdw>
                </a:effectLst>
              </a:rPr>
            </a:br>
            <a:r>
              <a:rPr lang="en-US" sz="3100" b="1" dirty="0">
                <a:solidFill>
                  <a:srgbClr val="C00000"/>
                </a:solidFill>
                <a:effectLst>
                  <a:outerShdw blurRad="38100" dist="38100" dir="2700000" algn="tl">
                    <a:srgbClr val="000000">
                      <a:alpha val="43137"/>
                    </a:srgbClr>
                  </a:outerShdw>
                </a:effectLst>
              </a:rPr>
              <a:t>TYPE </a:t>
            </a:r>
            <a:r>
              <a:rPr lang="en-US" sz="3100" b="1" dirty="0" smtClean="0">
                <a:solidFill>
                  <a:srgbClr val="C00000"/>
                </a:solidFill>
                <a:effectLst>
                  <a:outerShdw blurRad="38100" dist="38100" dir="2700000" algn="tl">
                    <a:srgbClr val="000000">
                      <a:alpha val="43137"/>
                    </a:srgbClr>
                  </a:outerShdw>
                </a:effectLst>
              </a:rPr>
              <a:t>3 </a:t>
            </a:r>
            <a:r>
              <a:rPr lang="en-US" sz="3100" b="1" dirty="0">
                <a:solidFill>
                  <a:srgbClr val="C00000"/>
                </a:solidFill>
                <a:effectLst>
                  <a:outerShdw blurRad="38100" dist="38100" dir="2700000" algn="tl">
                    <a:srgbClr val="000000">
                      <a:alpha val="43137"/>
                    </a:srgbClr>
                  </a:outerShdw>
                </a:effectLst>
              </a:rPr>
              <a:t>&amp; </a:t>
            </a:r>
            <a:r>
              <a:rPr lang="en-US" sz="3100" b="1" dirty="0" smtClean="0">
                <a:solidFill>
                  <a:srgbClr val="C00000"/>
                </a:solidFill>
                <a:effectLst>
                  <a:outerShdw blurRad="38100" dist="38100" dir="2700000" algn="tl">
                    <a:srgbClr val="000000">
                      <a:alpha val="43137"/>
                    </a:srgbClr>
                  </a:outerShdw>
                </a:effectLst>
              </a:rPr>
              <a:t>4 INCIDENTS</a:t>
            </a:r>
            <a:endParaRPr lang="en-US" dirty="0"/>
          </a:p>
        </p:txBody>
      </p:sp>
    </p:spTree>
    <p:extLst>
      <p:ext uri="{BB962C8B-B14F-4D97-AF65-F5344CB8AC3E}">
        <p14:creationId xmlns:p14="http://schemas.microsoft.com/office/powerpoint/2010/main" val="3806946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15400" cy="530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43000" y="104381"/>
            <a:ext cx="70104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INCIDENT TO CACHE RESOURCE </a:t>
            </a:r>
            <a:r>
              <a:rPr lang="en-US" sz="3200" b="1" dirty="0" smtClean="0">
                <a:effectLst>
                  <a:outerShdw blurRad="38100" dist="38100" dir="2700000" algn="tl">
                    <a:srgbClr val="000000">
                      <a:alpha val="43137"/>
                    </a:srgbClr>
                  </a:outerShdw>
                </a:effectLst>
                <a:latin typeface="+mj-lt"/>
              </a:rPr>
              <a:t>ORDER</a:t>
            </a:r>
            <a:endParaRPr lang="en-US"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26224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Autofit/>
          </a:bodyPr>
          <a:lstStyle/>
          <a:p>
            <a:r>
              <a:rPr lang="en-US" sz="3600" b="1" dirty="0">
                <a:effectLst>
                  <a:outerShdw blurRad="38100" dist="38100" dir="2700000" algn="tl">
                    <a:srgbClr val="000000">
                      <a:alpha val="43137"/>
                    </a:srgbClr>
                  </a:outerShdw>
                </a:effectLst>
              </a:rPr>
              <a:t>NEW NFES ITEMS AND UPDATES</a:t>
            </a:r>
            <a:endParaRPr lang="en-US" sz="36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lvl="0">
              <a:buFont typeface="Wingdings" panose="05000000000000000000" pitchFamily="2" charset="2"/>
              <a:buChar char="Ø"/>
            </a:pPr>
            <a:r>
              <a:rPr lang="en-US" sz="2600" b="1" dirty="0"/>
              <a:t>New LED </a:t>
            </a:r>
            <a:r>
              <a:rPr lang="en-US" sz="2600" b="1" dirty="0" smtClean="0"/>
              <a:t>Headlamp NFES 000718</a:t>
            </a:r>
            <a:endParaRPr lang="en-US" sz="2600" b="1" dirty="0"/>
          </a:p>
          <a:p>
            <a:pPr lvl="1">
              <a:buFont typeface="Wingdings" panose="05000000000000000000" pitchFamily="2" charset="2"/>
              <a:buChar char="Ø"/>
            </a:pPr>
            <a:r>
              <a:rPr lang="en-US" sz="2400" dirty="0" smtClean="0"/>
              <a:t>Available at all caches</a:t>
            </a:r>
          </a:p>
          <a:p>
            <a:pPr marL="0" lvl="0" indent="0">
              <a:buNone/>
            </a:pPr>
            <a:endParaRPr lang="en-US" sz="2600" dirty="0" smtClean="0"/>
          </a:p>
          <a:p>
            <a:pPr lvl="0">
              <a:buFont typeface="Wingdings" panose="05000000000000000000" pitchFamily="2" charset="2"/>
              <a:buChar char="Ø"/>
            </a:pPr>
            <a:r>
              <a:rPr lang="en-US" sz="2600" b="1" dirty="0"/>
              <a:t>New Cold </a:t>
            </a:r>
            <a:r>
              <a:rPr lang="en-US" sz="2600" b="1" dirty="0" err="1"/>
              <a:t>Wx</a:t>
            </a:r>
            <a:r>
              <a:rPr lang="en-US" sz="2600" b="1" dirty="0"/>
              <a:t> Sleeping </a:t>
            </a:r>
            <a:r>
              <a:rPr lang="en-US" sz="2600" b="1" dirty="0" smtClean="0"/>
              <a:t>Bag </a:t>
            </a:r>
            <a:r>
              <a:rPr lang="en-US" sz="2600" b="1" dirty="0"/>
              <a:t>NFES </a:t>
            </a:r>
            <a:r>
              <a:rPr lang="en-US" sz="2600" b="1" dirty="0" smtClean="0"/>
              <a:t>000128</a:t>
            </a:r>
          </a:p>
          <a:p>
            <a:pPr lvl="1">
              <a:buFont typeface="Wingdings" panose="05000000000000000000" pitchFamily="2" charset="2"/>
              <a:buChar char="Ø"/>
            </a:pPr>
            <a:r>
              <a:rPr lang="en-US" sz="2400" dirty="0" smtClean="0"/>
              <a:t>Available at NCK, RMK, GBK, NEK and NRK</a:t>
            </a:r>
          </a:p>
          <a:p>
            <a:pPr lvl="1">
              <a:buFont typeface="Wingdings" panose="05000000000000000000" pitchFamily="2" charset="2"/>
              <a:buChar char="Ø"/>
            </a:pPr>
            <a:r>
              <a:rPr lang="en-US" sz="2400" dirty="0" smtClean="0"/>
              <a:t>NFES 0022 still available at all caches</a:t>
            </a:r>
            <a:endParaRPr lang="en-US" sz="2400" dirty="0" smtClean="0"/>
          </a:p>
          <a:p>
            <a:pPr lvl="1">
              <a:buFont typeface="Wingdings" panose="05000000000000000000" pitchFamily="2" charset="2"/>
              <a:buChar char="Ø"/>
            </a:pPr>
            <a:endParaRPr lang="en-US" sz="2400" dirty="0" smtClean="0"/>
          </a:p>
          <a:p>
            <a:pPr>
              <a:buFont typeface="Wingdings" panose="05000000000000000000" pitchFamily="2" charset="2"/>
              <a:buChar char="Ø"/>
            </a:pPr>
            <a:r>
              <a:rPr lang="en-US" sz="2600" b="1" dirty="0" smtClean="0"/>
              <a:t>New Personal </a:t>
            </a:r>
            <a:r>
              <a:rPr lang="en-US" sz="2600" b="1" dirty="0"/>
              <a:t>Gear Bag </a:t>
            </a:r>
            <a:r>
              <a:rPr lang="en-US" sz="2600" b="1" dirty="0" smtClean="0"/>
              <a:t>M-2014 NFES 0679</a:t>
            </a:r>
            <a:endParaRPr lang="en-US" sz="2600" b="1" dirty="0"/>
          </a:p>
          <a:p>
            <a:pPr lvl="1">
              <a:buFont typeface="Wingdings" panose="05000000000000000000" pitchFamily="2" charset="2"/>
              <a:buChar char="Ø"/>
            </a:pPr>
            <a:r>
              <a:rPr lang="en-US" sz="2000" dirty="0"/>
              <a:t>New features consist of two separate compartments </a:t>
            </a:r>
            <a:endParaRPr lang="en-US" sz="2000" dirty="0" smtClean="0"/>
          </a:p>
          <a:p>
            <a:pPr marL="457200" lvl="1" indent="0">
              <a:buNone/>
            </a:pPr>
            <a:r>
              <a:rPr lang="en-US" sz="2000" dirty="0" smtClean="0"/>
              <a:t>for </a:t>
            </a:r>
            <a:r>
              <a:rPr lang="en-US" sz="2000" dirty="0"/>
              <a:t>tent &amp; sleeping </a:t>
            </a:r>
            <a:r>
              <a:rPr lang="en-US" sz="2000" dirty="0" smtClean="0"/>
              <a:t>pad</a:t>
            </a:r>
          </a:p>
          <a:p>
            <a:pPr lvl="1">
              <a:buFont typeface="Wingdings" panose="05000000000000000000" pitchFamily="2" charset="2"/>
              <a:buChar char="Ø"/>
            </a:pPr>
            <a:r>
              <a:rPr lang="en-US" sz="2000" dirty="0" smtClean="0"/>
              <a:t>Available to NISC’s through DLA early summer</a:t>
            </a:r>
            <a:endParaRPr lang="en-US" sz="2000" dirty="0"/>
          </a:p>
          <a:p>
            <a:pPr lvl="1">
              <a:buFont typeface="Wingdings" panose="05000000000000000000" pitchFamily="2" charset="2"/>
              <a:buChar char="Ø"/>
            </a:pPr>
            <a:r>
              <a:rPr lang="en-US" sz="2000" dirty="0" smtClean="0"/>
              <a:t>NFES 1855 Old </a:t>
            </a:r>
            <a:r>
              <a:rPr lang="en-US" sz="2000" dirty="0"/>
              <a:t>style personal gear bag </a:t>
            </a:r>
            <a:r>
              <a:rPr lang="en-US" sz="2000" dirty="0" smtClean="0"/>
              <a:t>will </a:t>
            </a:r>
            <a:r>
              <a:rPr lang="en-US" sz="2000" dirty="0"/>
              <a:t>remain </a:t>
            </a:r>
            <a:endParaRPr lang="en-US" sz="2000" dirty="0" smtClean="0"/>
          </a:p>
          <a:p>
            <a:pPr marL="457200" lvl="1" indent="0">
              <a:buNone/>
            </a:pPr>
            <a:r>
              <a:rPr lang="en-US" sz="2000" dirty="0" smtClean="0"/>
              <a:t>available from all NISC’s</a:t>
            </a:r>
            <a:endParaRPr lang="en-US" sz="2000" dirty="0"/>
          </a:p>
          <a:p>
            <a:pPr marL="0" indent="0">
              <a:buNone/>
            </a:pPr>
            <a:endParaRPr lang="en-US" sz="2800" dirty="0"/>
          </a:p>
          <a:p>
            <a:pPr marL="0" indent="0">
              <a:buNone/>
            </a:pPr>
            <a:endParaRPr lang="en-US" sz="2800" dirty="0"/>
          </a:p>
          <a:p>
            <a:pPr marL="0" lvl="0" indent="0">
              <a:buNone/>
            </a:pPr>
            <a:endParaRPr lang="en-US" sz="2400" dirty="0"/>
          </a:p>
          <a:p>
            <a:endParaRPr lang="en-US" sz="2400" dirty="0"/>
          </a:p>
        </p:txBody>
      </p:sp>
      <p:pic>
        <p:nvPicPr>
          <p:cNvPr id="4" name="Content Placeholder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690" r="100000">
                        <a14:backgroundMark x1="8966" y1="18276" x2="8966" y2="18276"/>
                        <a14:backgroundMark x1="55862" y1="15862" x2="55862" y2="15862"/>
                        <a14:backgroundMark x1="77241" y1="40345" x2="77241" y2="40345"/>
                        <a14:backgroundMark x1="37931" y1="62414" x2="37931" y2="62414"/>
                        <a14:backgroundMark x1="54828" y1="94138" x2="54828" y2="94138"/>
                      </a14:backgroundRemoval>
                    </a14:imgEffect>
                  </a14:imgLayer>
                </a14:imgProps>
              </a:ext>
              <a:ext uri="{28A0092B-C50C-407E-A947-70E740481C1C}">
                <a14:useLocalDpi xmlns:a14="http://schemas.microsoft.com/office/drawing/2010/main"/>
              </a:ext>
            </a:extLst>
          </a:blip>
          <a:stretch>
            <a:fillRect/>
          </a:stretch>
        </p:blipFill>
        <p:spPr>
          <a:xfrm>
            <a:off x="5029200" y="762000"/>
            <a:ext cx="1752600" cy="1733550"/>
          </a:xfrm>
          <a:prstGeom prst="rect">
            <a:avLst/>
          </a:prstGeom>
        </p:spPr>
      </p:pic>
      <p:pic>
        <p:nvPicPr>
          <p:cNvPr id="5" name="Picture 4"/>
          <p:cNvPicPr>
            <a:picLocks noChangeAspect="1"/>
          </p:cNvPicPr>
          <p:nvPr/>
        </p:nvPicPr>
        <p:blipFill>
          <a:blip r:embed="rId4"/>
          <a:stretch>
            <a:fillRect/>
          </a:stretch>
        </p:blipFill>
        <p:spPr>
          <a:xfrm>
            <a:off x="6841572" y="1628775"/>
            <a:ext cx="1956986" cy="2725148"/>
          </a:xfrm>
          <a:prstGeom prst="rect">
            <a:avLst/>
          </a:prstGeom>
        </p:spPr>
      </p:pic>
      <p:pic>
        <p:nvPicPr>
          <p:cNvPr id="6" name="Picture 5"/>
          <p:cNvPicPr>
            <a:picLocks noChangeAspect="1"/>
          </p:cNvPicPr>
          <p:nvPr/>
        </p:nvPicPr>
        <p:blipFill>
          <a:blip r:embed="rId5"/>
          <a:stretch>
            <a:fillRect/>
          </a:stretch>
        </p:blipFill>
        <p:spPr>
          <a:xfrm>
            <a:off x="6483915" y="4419600"/>
            <a:ext cx="1440885" cy="2267909"/>
          </a:xfrm>
          <a:prstGeom prst="rect">
            <a:avLst/>
          </a:prstGeom>
        </p:spPr>
      </p:pic>
    </p:spTree>
    <p:extLst>
      <p:ext uri="{BB962C8B-B14F-4D97-AF65-F5344CB8AC3E}">
        <p14:creationId xmlns:p14="http://schemas.microsoft.com/office/powerpoint/2010/main" val="2705203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buFont typeface="Wingdings" panose="05000000000000000000" pitchFamily="2" charset="2"/>
              <a:buChar char="Ø"/>
            </a:pPr>
            <a:r>
              <a:rPr lang="en-US" sz="2400" dirty="0" smtClean="0"/>
              <a:t>Backpack </a:t>
            </a:r>
            <a:r>
              <a:rPr lang="en-US" sz="2400" dirty="0" smtClean="0"/>
              <a:t>Pump NFES 1149</a:t>
            </a:r>
          </a:p>
          <a:p>
            <a:pPr lvl="1">
              <a:buFont typeface="Wingdings" panose="05000000000000000000" pitchFamily="2" charset="2"/>
              <a:buChar char="Ø"/>
            </a:pPr>
            <a:r>
              <a:rPr lang="en-US" sz="2000" dirty="0" smtClean="0"/>
              <a:t>New style bladder will be replacing liner style bladder </a:t>
            </a:r>
          </a:p>
          <a:p>
            <a:pPr lvl="1">
              <a:buFont typeface="Wingdings" panose="05000000000000000000" pitchFamily="2" charset="2"/>
              <a:buChar char="Ø"/>
            </a:pPr>
            <a:r>
              <a:rPr lang="en-US" sz="2000" dirty="0" smtClean="0"/>
              <a:t>Trombone pump assembly will remain the same</a:t>
            </a:r>
            <a:r>
              <a:rPr lang="en-US" sz="2000" dirty="0" smtClean="0"/>
              <a:t>.</a:t>
            </a:r>
          </a:p>
          <a:p>
            <a:pPr lvl="1">
              <a:buFont typeface="Wingdings" panose="05000000000000000000" pitchFamily="2" charset="2"/>
              <a:buChar char="Ø"/>
            </a:pPr>
            <a:r>
              <a:rPr lang="en-US" sz="2000" dirty="0" smtClean="0"/>
              <a:t>Old style bag will remain in system and</a:t>
            </a:r>
          </a:p>
          <a:p>
            <a:pPr marL="457200" lvl="1" indent="0">
              <a:buNone/>
            </a:pPr>
            <a:r>
              <a:rPr lang="en-US" sz="2000" dirty="0" smtClean="0"/>
              <a:t>     will be phased out through attrition</a:t>
            </a:r>
          </a:p>
          <a:p>
            <a:pPr marL="457200" lvl="1" indent="0">
              <a:buNone/>
            </a:pPr>
            <a:endParaRPr lang="en-US" sz="2000" dirty="0"/>
          </a:p>
          <a:p>
            <a:pPr>
              <a:buFont typeface="Wingdings" panose="05000000000000000000" pitchFamily="2" charset="2"/>
              <a:buChar char="Ø"/>
            </a:pPr>
            <a:r>
              <a:rPr lang="en-US" sz="2400" dirty="0" smtClean="0"/>
              <a:t>Fire Flare (Firepoint Products)</a:t>
            </a:r>
          </a:p>
          <a:p>
            <a:pPr lvl="1">
              <a:buFont typeface="Wingdings" panose="05000000000000000000" pitchFamily="2" charset="2"/>
              <a:buChar char="Ø"/>
            </a:pPr>
            <a:r>
              <a:rPr lang="en-US" sz="2000" dirty="0" smtClean="0"/>
              <a:t>New fire flare </a:t>
            </a:r>
            <a:r>
              <a:rPr lang="en-US" sz="2000" dirty="0" smtClean="0"/>
              <a:t>tested</a:t>
            </a:r>
            <a:r>
              <a:rPr lang="en-US" sz="2000" dirty="0" smtClean="0"/>
              <a:t> </a:t>
            </a:r>
            <a:r>
              <a:rPr lang="en-US" sz="2000" dirty="0" smtClean="0"/>
              <a:t>by </a:t>
            </a:r>
            <a:r>
              <a:rPr lang="en-US" sz="2000" dirty="0" smtClean="0"/>
              <a:t>MTDC in 2015</a:t>
            </a:r>
            <a:endParaRPr lang="en-US" sz="2000" dirty="0" smtClean="0"/>
          </a:p>
          <a:p>
            <a:pPr lvl="1">
              <a:buFont typeface="Wingdings" panose="05000000000000000000" pitchFamily="2" charset="2"/>
              <a:buChar char="Ø"/>
            </a:pPr>
            <a:r>
              <a:rPr lang="en-US" sz="2000" dirty="0" smtClean="0"/>
              <a:t>NFES 0715 is no longer available</a:t>
            </a:r>
            <a:endParaRPr lang="en-US" sz="2000" dirty="0" smtClean="0"/>
          </a:p>
          <a:p>
            <a:pPr lvl="1">
              <a:buFont typeface="Courier New" panose="02070309020205020404" pitchFamily="49" charset="0"/>
              <a:buChar char="o"/>
            </a:pPr>
            <a:endParaRPr lang="en-US" sz="2000" dirty="0"/>
          </a:p>
        </p:txBody>
      </p:sp>
      <p:pic>
        <p:nvPicPr>
          <p:cNvPr id="1026" name="Picture 2" descr="C:\Users\mmedina\AppData\Local\Microsoft\Windows\Temporary Internet Files\Content.Outlook\4BR0NMF5\P100049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419600"/>
            <a:ext cx="3119651" cy="23085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0" y="228600"/>
            <a:ext cx="8534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effectLst>
                  <a:outerShdw blurRad="38100" dist="38100" dir="2700000" algn="tl">
                    <a:srgbClr val="000000">
                      <a:alpha val="43137"/>
                    </a:srgbClr>
                  </a:outerShdw>
                </a:effectLst>
              </a:rPr>
              <a:t>NEW NFES ITEMS AND </a:t>
            </a:r>
            <a:r>
              <a:rPr lang="en-US" sz="3600" b="1" dirty="0" smtClean="0">
                <a:effectLst>
                  <a:outerShdw blurRad="38100" dist="38100" dir="2700000" algn="tl">
                    <a:srgbClr val="000000">
                      <a:alpha val="43137"/>
                    </a:srgbClr>
                  </a:outerShdw>
                </a:effectLst>
              </a:rPr>
              <a:t>UPDATES CONT.</a:t>
            </a:r>
            <a:endParaRPr lang="en-US" sz="36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255" y="2438400"/>
            <a:ext cx="1759056" cy="243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92" y="2438400"/>
            <a:ext cx="1690351" cy="2438400"/>
          </a:xfrm>
          <a:prstGeom prst="rect">
            <a:avLst/>
          </a:prstGeom>
        </p:spPr>
      </p:pic>
    </p:spTree>
    <p:extLst>
      <p:ext uri="{BB962C8B-B14F-4D97-AF65-F5344CB8AC3E}">
        <p14:creationId xmlns:p14="http://schemas.microsoft.com/office/powerpoint/2010/main" val="84735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96748" y="1143000"/>
            <a:ext cx="2102184" cy="2567242"/>
          </a:xfrm>
          <a:prstGeom prst="rect">
            <a:avLst/>
          </a:prstGeom>
        </p:spPr>
      </p:pic>
      <p:sp>
        <p:nvSpPr>
          <p:cNvPr id="2" name="Title 1"/>
          <p:cNvSpPr>
            <a:spLocks noGrp="1"/>
          </p:cNvSpPr>
          <p:nvPr>
            <p:ph type="title"/>
          </p:nvPr>
        </p:nvSpPr>
        <p:spPr/>
        <p:txBody>
          <a:bodyPr>
            <a:normAutofit/>
          </a:bodyPr>
          <a:lstStyle/>
          <a:p>
            <a:r>
              <a:rPr lang="en-US" dirty="0" err="1" smtClean="0"/>
              <a:t>Dolmar</a:t>
            </a:r>
            <a:r>
              <a:rPr lang="en-US" dirty="0" smtClean="0"/>
              <a:t> OSHA Compliance </a:t>
            </a:r>
            <a:endParaRPr lang="en-US" dirty="0"/>
          </a:p>
        </p:txBody>
      </p:sp>
      <p:sp>
        <p:nvSpPr>
          <p:cNvPr id="3" name="Text Placeholder 2"/>
          <p:cNvSpPr>
            <a:spLocks noGrp="1"/>
          </p:cNvSpPr>
          <p:nvPr>
            <p:ph type="body" idx="1"/>
          </p:nvPr>
        </p:nvSpPr>
        <p:spPr>
          <a:xfrm>
            <a:off x="457200" y="1488832"/>
            <a:ext cx="5251938" cy="4637332"/>
          </a:xfrm>
        </p:spPr>
        <p:txBody>
          <a:bodyPr>
            <a:normAutofit fontScale="70000" lnSpcReduction="20000"/>
          </a:bodyPr>
          <a:lstStyle/>
          <a:p>
            <a:pPr lvl="0"/>
            <a:r>
              <a:rPr lang="en-US" dirty="0" smtClean="0"/>
              <a:t>OSHA requires:  Nationally Recognized Testing Laboratory (NRTL) such as Underwriter’s Laboratories (UL) to test to </a:t>
            </a:r>
            <a:r>
              <a:rPr lang="en-US" dirty="0"/>
              <a:t>ASTM </a:t>
            </a:r>
            <a:r>
              <a:rPr lang="en-US" dirty="0" smtClean="0"/>
              <a:t>F852 standard.</a:t>
            </a:r>
          </a:p>
          <a:p>
            <a:r>
              <a:rPr lang="en-US" dirty="0"/>
              <a:t>Estimate as many of </a:t>
            </a:r>
            <a:r>
              <a:rPr lang="en-US" dirty="0" smtClean="0"/>
              <a:t>the 10,000 in our system are </a:t>
            </a:r>
            <a:r>
              <a:rPr lang="en-US" dirty="0"/>
              <a:t>not UL </a:t>
            </a:r>
            <a:r>
              <a:rPr lang="en-US" dirty="0" smtClean="0"/>
              <a:t>tested/approved.   </a:t>
            </a:r>
          </a:p>
          <a:p>
            <a:pPr lvl="0"/>
            <a:r>
              <a:rPr lang="en-US" dirty="0" smtClean="0"/>
              <a:t>Draft supplemental standard reviewed by ETC/RMC. </a:t>
            </a:r>
            <a:endParaRPr lang="en-US" dirty="0"/>
          </a:p>
          <a:p>
            <a:pPr lvl="0"/>
            <a:r>
              <a:rPr lang="en-US" dirty="0" smtClean="0"/>
              <a:t>Steve </a:t>
            </a:r>
            <a:r>
              <a:rPr lang="en-US" dirty="0" err="1" smtClean="0"/>
              <a:t>Schlientz</a:t>
            </a:r>
            <a:r>
              <a:rPr lang="en-US" dirty="0" smtClean="0"/>
              <a:t>, USFS </a:t>
            </a:r>
            <a:r>
              <a:rPr lang="en-US" dirty="0"/>
              <a:t>Director of Safety and Occupation </a:t>
            </a:r>
            <a:r>
              <a:rPr lang="en-US" dirty="0" smtClean="0"/>
              <a:t>Health submitting request for supplemental standard to </a:t>
            </a:r>
            <a:r>
              <a:rPr lang="en-US" dirty="0"/>
              <a:t>OSHA</a:t>
            </a:r>
            <a:r>
              <a:rPr lang="en-US" dirty="0" smtClean="0"/>
              <a:t>.</a:t>
            </a:r>
          </a:p>
          <a:p>
            <a:pPr lvl="0"/>
            <a:r>
              <a:rPr lang="en-US" dirty="0" smtClean="0"/>
              <a:t>Re-created “</a:t>
            </a:r>
            <a:r>
              <a:rPr lang="en-US" dirty="0" err="1" smtClean="0"/>
              <a:t>geysering</a:t>
            </a:r>
            <a:r>
              <a:rPr lang="en-US" dirty="0" smtClean="0"/>
              <a:t>” in lab setting at SDTDC.</a:t>
            </a:r>
            <a:endParaRPr lang="en-US" dirty="0"/>
          </a:p>
          <a:p>
            <a:endParaRPr lang="en-US"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502" y="3796414"/>
            <a:ext cx="2166643" cy="2738338"/>
          </a:xfrm>
          <a:prstGeom prst="rect">
            <a:avLst/>
          </a:prstGeom>
        </p:spPr>
      </p:pic>
    </p:spTree>
    <p:extLst>
      <p:ext uri="{BB962C8B-B14F-4D97-AF65-F5344CB8AC3E}">
        <p14:creationId xmlns:p14="http://schemas.microsoft.com/office/powerpoint/2010/main" val="386391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1001485"/>
            <a:ext cx="1907792" cy="2656077"/>
          </a:xfrm>
          <a:prstGeom prst="rect">
            <a:avLst/>
          </a:prstGeom>
        </p:spPr>
      </p:pic>
      <p:sp>
        <p:nvSpPr>
          <p:cNvPr id="3" name="Title 2"/>
          <p:cNvSpPr>
            <a:spLocks noGrp="1"/>
          </p:cNvSpPr>
          <p:nvPr>
            <p:ph type="title"/>
          </p:nvPr>
        </p:nvSpPr>
        <p:spPr>
          <a:xfrm>
            <a:off x="457200" y="76200"/>
            <a:ext cx="8229600" cy="1143000"/>
          </a:xfrm>
        </p:spPr>
        <p:txBody>
          <a:bodyPr/>
          <a:lstStyle/>
          <a:p>
            <a:r>
              <a:rPr lang="en-US" dirty="0" smtClean="0"/>
              <a:t>Safety Fuel Can Quality Issues</a:t>
            </a:r>
            <a:endParaRPr lang="en-US" dirty="0"/>
          </a:p>
        </p:txBody>
      </p:sp>
      <p:sp>
        <p:nvSpPr>
          <p:cNvPr id="6" name="TextBox 5"/>
          <p:cNvSpPr txBox="1"/>
          <p:nvPr/>
        </p:nvSpPr>
        <p:spPr>
          <a:xfrm>
            <a:off x="152399" y="1066800"/>
            <a:ext cx="4934756" cy="5078313"/>
          </a:xfrm>
          <a:prstGeom prst="rect">
            <a:avLst/>
          </a:prstGeom>
          <a:noFill/>
        </p:spPr>
        <p:txBody>
          <a:bodyPr wrap="square" rtlCol="0">
            <a:spAutoFit/>
          </a:bodyPr>
          <a:lstStyle/>
          <a:p>
            <a:pPr marL="514350" indent="-514350">
              <a:buFont typeface="+mj-lt"/>
              <a:buAutoNum type="arabicPeriod"/>
            </a:pPr>
            <a:r>
              <a:rPr lang="en-US" dirty="0" smtClean="0"/>
              <a:t>Major Quality Issues. ( Estimate 75</a:t>
            </a:r>
            <a:r>
              <a:rPr lang="en-US" dirty="0"/>
              <a:t>%+ of RMK’s </a:t>
            </a:r>
            <a:r>
              <a:rPr lang="en-US" dirty="0" smtClean="0"/>
              <a:t> Cans)</a:t>
            </a:r>
            <a:endParaRPr lang="en-US" dirty="0"/>
          </a:p>
          <a:p>
            <a:pPr marL="514350" indent="-514350">
              <a:buFont typeface="+mj-lt"/>
              <a:buAutoNum type="arabicPeriod"/>
            </a:pPr>
            <a:r>
              <a:rPr lang="en-US" dirty="0"/>
              <a:t>Finalized a Corrective Action </a:t>
            </a:r>
            <a:r>
              <a:rPr lang="en-US" dirty="0" smtClean="0"/>
              <a:t>Plan.  12 issues: </a:t>
            </a:r>
          </a:p>
          <a:p>
            <a:pPr marL="971550" lvl="1" indent="-514350">
              <a:buFont typeface="+mj-lt"/>
              <a:buAutoNum type="arabicPeriod"/>
            </a:pPr>
            <a:r>
              <a:rPr lang="en-US" dirty="0" smtClean="0"/>
              <a:t>Changing zinc plating and chromate sealer spark arrestors.</a:t>
            </a:r>
          </a:p>
          <a:p>
            <a:pPr marL="971550" lvl="1" indent="-514350">
              <a:buFont typeface="+mj-lt"/>
              <a:buAutoNum type="arabicPeriod"/>
            </a:pPr>
            <a:r>
              <a:rPr lang="en-US" dirty="0" smtClean="0"/>
              <a:t>Spraying rust inhibitor on inside of cans and inserting silica gel packs in cans</a:t>
            </a:r>
          </a:p>
          <a:p>
            <a:pPr marL="514350" indent="-514350">
              <a:buFont typeface="+mj-lt"/>
              <a:buAutoNum type="arabicPeriod"/>
            </a:pPr>
            <a:r>
              <a:rPr lang="en-US" dirty="0" smtClean="0"/>
              <a:t>Working with cache system to investigate “Jerry Can Style” containers.</a:t>
            </a:r>
          </a:p>
          <a:p>
            <a:pPr marL="514350" indent="-514350">
              <a:buFont typeface="+mj-lt"/>
              <a:buAutoNum type="arabicPeriod"/>
            </a:pPr>
            <a:r>
              <a:rPr lang="en-US" dirty="0" smtClean="0"/>
              <a:t>Investigating acceptability of plastic Jerry Cans.  Reviewing </a:t>
            </a:r>
            <a:r>
              <a:rPr lang="en-US" dirty="0" err="1" smtClean="0"/>
              <a:t>manf</a:t>
            </a:r>
            <a:r>
              <a:rPr lang="en-US" dirty="0" smtClean="0"/>
              <a:t>. info.  static build up not an issue on their radar.</a:t>
            </a:r>
          </a:p>
          <a:p>
            <a:pPr marL="514350" indent="-514350">
              <a:buFont typeface="+mj-lt"/>
              <a:buAutoNum type="arabicPeriod"/>
            </a:pPr>
            <a:r>
              <a:rPr lang="en-US" dirty="0" smtClean="0"/>
              <a:t>No “magic bullet fuel” container that meets all regulations and requirements, all have trade-offs.  </a:t>
            </a:r>
          </a:p>
          <a:p>
            <a:pPr marL="514350" indent="-514350">
              <a:buFont typeface="+mj-lt"/>
              <a:buAutoNum type="arabicPeriod"/>
            </a:pPr>
            <a:r>
              <a:rPr lang="en-US" dirty="0" smtClean="0"/>
              <a:t>Shawn preparing to have discussion around next steps and future options.</a:t>
            </a:r>
          </a:p>
          <a:p>
            <a:r>
              <a:rPr lang="en-US" dirty="0" smtClean="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0" y="1040675"/>
            <a:ext cx="1474198" cy="261268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8835" y="3591742"/>
            <a:ext cx="3226525" cy="2419893"/>
          </a:xfrm>
          <a:prstGeom prst="rect">
            <a:avLst/>
          </a:prstGeom>
        </p:spPr>
      </p:pic>
    </p:spTree>
    <p:extLst>
      <p:ext uri="{BB962C8B-B14F-4D97-AF65-F5344CB8AC3E}">
        <p14:creationId xmlns:p14="http://schemas.microsoft.com/office/powerpoint/2010/main" val="188869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1" y="2074304"/>
            <a:ext cx="2395025" cy="502276"/>
          </a:xfrm>
          <a:effectLst>
            <a:glow rad="228600">
              <a:schemeClr val="accent2">
                <a:satMod val="175000"/>
                <a:alpha val="40000"/>
              </a:schemeClr>
            </a:glow>
          </a:effectLst>
        </p:spPr>
        <p:txBody>
          <a:bodyPr>
            <a:normAutofit fontScale="90000"/>
          </a:bodyPr>
          <a:lstStyle/>
          <a:p>
            <a:r>
              <a:rPr lang="en-US" sz="2700" spc="225" dirty="0"/>
              <a:t/>
            </a:r>
            <a:br>
              <a:rPr lang="en-US" sz="2700" spc="225" dirty="0"/>
            </a:br>
            <a:r>
              <a:rPr lang="en-US" sz="2700" spc="225" dirty="0"/>
              <a:t> 2-cycle oil </a:t>
            </a:r>
            <a:endParaRPr lang="en-US" sz="2700" spc="225" dirty="0"/>
          </a:p>
        </p:txBody>
      </p:sp>
      <p:pic>
        <p:nvPicPr>
          <p:cNvPr id="4" name="Content Placeholder 3"/>
          <p:cNvPicPr>
            <a:picLocks noGrp="1" noChangeAspect="1"/>
          </p:cNvPicPr>
          <p:nvPr>
            <p:ph sz="quarter" idx="4294967295"/>
          </p:nvPr>
        </p:nvPicPr>
        <p:blipFill>
          <a:blip r:embed="rId2"/>
          <a:stretch>
            <a:fillRect/>
          </a:stretch>
        </p:blipFill>
        <p:spPr>
          <a:xfrm>
            <a:off x="2532185" y="1040774"/>
            <a:ext cx="6277708" cy="4838642"/>
          </a:xfrm>
          <a:prstGeom prst="rect">
            <a:avLst/>
          </a:prstGeom>
        </p:spPr>
      </p:pic>
      <p:sp>
        <p:nvSpPr>
          <p:cNvPr id="6" name="Text Placeholder 5"/>
          <p:cNvSpPr>
            <a:spLocks noGrp="1"/>
          </p:cNvSpPr>
          <p:nvPr>
            <p:ph type="body" sz="half" idx="2"/>
          </p:nvPr>
        </p:nvSpPr>
        <p:spPr>
          <a:xfrm>
            <a:off x="263770" y="2924310"/>
            <a:ext cx="2268415" cy="1603420"/>
          </a:xfrm>
        </p:spPr>
        <p:txBody>
          <a:bodyPr>
            <a:normAutofit/>
          </a:bodyPr>
          <a:lstStyle/>
          <a:p>
            <a:pPr algn="l"/>
            <a:r>
              <a:rPr lang="en-US" sz="1800" dirty="0">
                <a:solidFill>
                  <a:srgbClr val="FF0000"/>
                </a:solidFill>
              </a:rPr>
              <a:t>000341 – 1 qt.</a:t>
            </a:r>
          </a:p>
          <a:p>
            <a:pPr algn="l"/>
            <a:endParaRPr lang="en-US" sz="1800" dirty="0">
              <a:solidFill>
                <a:srgbClr val="FF0000"/>
              </a:solidFill>
            </a:endParaRPr>
          </a:p>
          <a:p>
            <a:pPr algn="l"/>
            <a:r>
              <a:rPr lang="en-US" sz="1800" dirty="0">
                <a:solidFill>
                  <a:srgbClr val="FF0000"/>
                </a:solidFill>
              </a:rPr>
              <a:t>003444 – 2.6 oz.</a:t>
            </a:r>
            <a:endParaRPr lang="en-US" sz="1800" dirty="0">
              <a:solidFill>
                <a:srgbClr val="FF0000"/>
              </a:solidFill>
            </a:endParaRPr>
          </a:p>
        </p:txBody>
      </p:sp>
    </p:spTree>
    <p:extLst>
      <p:ext uri="{BB962C8B-B14F-4D97-AF65-F5344CB8AC3E}">
        <p14:creationId xmlns:p14="http://schemas.microsoft.com/office/powerpoint/2010/main" val="2589386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360921"/>
            <a:ext cx="7773338" cy="907958"/>
          </a:xfrm>
        </p:spPr>
        <p:txBody>
          <a:bodyPr/>
          <a:lstStyle/>
          <a:p>
            <a:r>
              <a:rPr lang="en-US" b="1" spc="225" dirty="0" smtClean="0"/>
              <a:t>HOSE ROLLER</a:t>
            </a:r>
            <a:endParaRPr lang="en-US" b="1" spc="225" dirty="0"/>
          </a:p>
        </p:txBody>
      </p:sp>
      <p:sp>
        <p:nvSpPr>
          <p:cNvPr id="3" name="Text Placeholder 2"/>
          <p:cNvSpPr>
            <a:spLocks noGrp="1"/>
          </p:cNvSpPr>
          <p:nvPr>
            <p:ph type="body" idx="1"/>
          </p:nvPr>
        </p:nvSpPr>
        <p:spPr>
          <a:xfrm>
            <a:off x="685331" y="1842483"/>
            <a:ext cx="3130036" cy="463641"/>
          </a:xfrm>
        </p:spPr>
        <p:txBody>
          <a:bodyPr/>
          <a:lstStyle/>
          <a:p>
            <a:pPr algn="ctr"/>
            <a:r>
              <a:rPr lang="en-US" spc="225" dirty="0"/>
              <a:t>000633 - electric</a:t>
            </a:r>
            <a:endParaRPr lang="en-US" sz="2100" spc="225" dirty="0"/>
          </a:p>
        </p:txBody>
      </p:sp>
      <p:pic>
        <p:nvPicPr>
          <p:cNvPr id="10" name="Content Placeholder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52945" y="2545374"/>
            <a:ext cx="3130036" cy="2851679"/>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3"/>
          </p:nvPr>
        </p:nvSpPr>
        <p:spPr>
          <a:xfrm>
            <a:off x="4684692" y="1842483"/>
            <a:ext cx="3564227" cy="463642"/>
          </a:xfrm>
        </p:spPr>
        <p:txBody>
          <a:bodyPr/>
          <a:lstStyle/>
          <a:p>
            <a:pPr algn="ctr"/>
            <a:r>
              <a:rPr lang="en-US" spc="225" dirty="0"/>
              <a:t>000665 – gasoline</a:t>
            </a:r>
            <a:endParaRPr lang="en-US" spc="225" dirty="0"/>
          </a:p>
        </p:txBody>
      </p:sp>
      <p:pic>
        <p:nvPicPr>
          <p:cNvPr id="15" name="Content Placeholder 1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779498" y="2545373"/>
            <a:ext cx="3469420" cy="285167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371600" y="5867400"/>
            <a:ext cx="6129895" cy="369332"/>
          </a:xfrm>
          <a:prstGeom prst="rect">
            <a:avLst/>
          </a:prstGeom>
        </p:spPr>
        <p:txBody>
          <a:bodyPr wrap="square">
            <a:spAutoFit/>
          </a:bodyPr>
          <a:lstStyle/>
          <a:p>
            <a:r>
              <a:rPr lang="en-US" b="1" spc="225" dirty="0" smtClean="0"/>
              <a:t>SDTDC &amp; NISC Tasked to develop new hose roller</a:t>
            </a:r>
            <a:endParaRPr lang="en-US" b="1" dirty="0"/>
          </a:p>
        </p:txBody>
      </p:sp>
    </p:spTree>
    <p:extLst>
      <p:ext uri="{BB962C8B-B14F-4D97-AF65-F5344CB8AC3E}">
        <p14:creationId xmlns:p14="http://schemas.microsoft.com/office/powerpoint/2010/main" val="2297464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Pulaski Update</a:t>
            </a:r>
            <a:endParaRPr lang="en-US" dirty="0"/>
          </a:p>
        </p:txBody>
      </p:sp>
      <p:pic>
        <p:nvPicPr>
          <p:cNvPr id="8" name="Content Placeholder 7"/>
          <p:cNvPicPr>
            <a:picLocks noGrp="1" noChangeAspect="1"/>
          </p:cNvPicPr>
          <p:nvPr>
            <p:ph sz="half" idx="1"/>
          </p:nvPr>
        </p:nvPicPr>
        <p:blipFill>
          <a:blip r:embed="rId2" cstate="print">
            <a:lum bright="10000"/>
            <a:extLst>
              <a:ext uri="{28A0092B-C50C-407E-A947-70E740481C1C}">
                <a14:useLocalDpi xmlns:a14="http://schemas.microsoft.com/office/drawing/2010/main" val="0"/>
              </a:ext>
            </a:extLst>
          </a:blip>
          <a:stretch>
            <a:fillRect/>
          </a:stretch>
        </p:blipFill>
        <p:spPr>
          <a:xfrm>
            <a:off x="5680365" y="1901153"/>
            <a:ext cx="2686396" cy="4018431"/>
          </a:xfrm>
        </p:spPr>
      </p:pic>
      <p:sp>
        <p:nvSpPr>
          <p:cNvPr id="4" name="Content Placeholder 3"/>
          <p:cNvSpPr>
            <a:spLocks noGrp="1"/>
          </p:cNvSpPr>
          <p:nvPr>
            <p:ph sz="half" idx="2"/>
          </p:nvPr>
        </p:nvSpPr>
        <p:spPr>
          <a:xfrm>
            <a:off x="822960" y="1901154"/>
            <a:ext cx="3703320" cy="4023359"/>
          </a:xfrm>
        </p:spPr>
        <p:txBody>
          <a:bodyPr>
            <a:normAutofit fontScale="77500" lnSpcReduction="20000"/>
          </a:bodyPr>
          <a:lstStyle/>
          <a:p>
            <a:r>
              <a:rPr lang="en-US" i="1" u="sng" dirty="0" smtClean="0"/>
              <a:t>42 inch Fiberglass Handle</a:t>
            </a:r>
            <a:endParaRPr lang="en-US" dirty="0" smtClean="0"/>
          </a:p>
          <a:p>
            <a:pPr>
              <a:buFont typeface="Wingdings" panose="05000000000000000000" pitchFamily="2" charset="2"/>
              <a:buChar char="§"/>
            </a:pPr>
            <a:r>
              <a:rPr lang="en-US" dirty="0" smtClean="0"/>
              <a:t> 10 NUPLA Prototypes being built</a:t>
            </a:r>
          </a:p>
          <a:p>
            <a:pPr lvl="1">
              <a:buFont typeface="Wingdings" panose="05000000000000000000" pitchFamily="2" charset="2"/>
              <a:buChar char="§"/>
            </a:pPr>
            <a:r>
              <a:rPr lang="en-US" dirty="0" smtClean="0"/>
              <a:t> To be field-tested</a:t>
            </a:r>
          </a:p>
          <a:p>
            <a:pPr>
              <a:buFont typeface="Wingdings" panose="05000000000000000000" pitchFamily="2" charset="2"/>
              <a:buChar char="§"/>
            </a:pPr>
            <a:r>
              <a:rPr lang="en-US" dirty="0" smtClean="0"/>
              <a:t> Drafting Additions to Refurbishment Standards</a:t>
            </a:r>
          </a:p>
          <a:p>
            <a:pPr>
              <a:buFont typeface="Wingdings" panose="05000000000000000000" pitchFamily="2" charset="2"/>
              <a:buChar char="§"/>
            </a:pPr>
            <a:r>
              <a:rPr lang="en-US" dirty="0"/>
              <a:t> </a:t>
            </a:r>
            <a:r>
              <a:rPr lang="en-US" dirty="0" smtClean="0"/>
              <a:t>Requesting NFES number </a:t>
            </a:r>
          </a:p>
          <a:p>
            <a:pPr lvl="1">
              <a:buFont typeface="Wingdings" panose="05000000000000000000" pitchFamily="2" charset="2"/>
              <a:buChar char="§"/>
            </a:pPr>
            <a:r>
              <a:rPr lang="en-US" dirty="0" smtClean="0"/>
              <a:t>Replacement handles</a:t>
            </a:r>
          </a:p>
          <a:p>
            <a:pPr lvl="1">
              <a:buFont typeface="Wingdings" panose="05000000000000000000" pitchFamily="2" charset="2"/>
              <a:buChar char="§"/>
            </a:pPr>
            <a:r>
              <a:rPr lang="en-US" dirty="0" smtClean="0"/>
              <a:t>Long-handled Pulaski units</a:t>
            </a:r>
          </a:p>
          <a:p>
            <a:pPr lvl="1">
              <a:buFont typeface="Wingdings" panose="05000000000000000000" pitchFamily="2" charset="2"/>
              <a:buChar char="§"/>
            </a:pPr>
            <a:r>
              <a:rPr lang="en-US" dirty="0" smtClean="0"/>
              <a:t>Box</a:t>
            </a:r>
          </a:p>
          <a:p>
            <a:pPr>
              <a:buFont typeface="Wingdings" panose="05000000000000000000" pitchFamily="2" charset="2"/>
              <a:buChar char="§"/>
            </a:pPr>
            <a:r>
              <a:rPr lang="en-US" dirty="0" smtClean="0"/>
              <a:t> Develop recommendations for implementation strategy</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06167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b="1" dirty="0" smtClean="0">
                <a:effectLst>
                  <a:outerShdw blurRad="38100" dist="38100" dir="2700000" algn="tl">
                    <a:srgbClr val="000000">
                      <a:alpha val="43137"/>
                    </a:srgbClr>
                  </a:outerShdw>
                </a:effectLst>
              </a:rPr>
              <a:t>2017 TOPICS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715000"/>
          </a:xfrm>
        </p:spPr>
        <p:txBody>
          <a:bodyPr>
            <a:normAutofit lnSpcReduction="10000"/>
          </a:bodyPr>
          <a:lstStyle/>
          <a:p>
            <a:pPr>
              <a:buFont typeface="Wingdings" panose="05000000000000000000" pitchFamily="2" charset="2"/>
              <a:buChar char="Ø"/>
            </a:pPr>
            <a:r>
              <a:rPr lang="en-US" sz="2400" b="1" dirty="0" smtClean="0"/>
              <a:t>NATIONAL INTERAGENCY SUPPORT CACHE SYSTEM</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smtClean="0"/>
              <a:t>REPORTS, CATALOG, HANDBOOKS &amp; FORMS </a:t>
            </a:r>
            <a:r>
              <a:rPr lang="en-US" sz="2400" b="1" dirty="0"/>
              <a:t>UPDATES</a:t>
            </a:r>
            <a:endParaRPr lang="en-US" sz="2400" b="1" dirty="0" smtClean="0"/>
          </a:p>
          <a:p>
            <a:pPr marL="0" indent="0">
              <a:buNone/>
            </a:pPr>
            <a:endParaRPr lang="en-US" sz="2400" b="1" dirty="0" smtClean="0"/>
          </a:p>
          <a:p>
            <a:pPr>
              <a:buFont typeface="Wingdings" panose="05000000000000000000" pitchFamily="2" charset="2"/>
              <a:buChar char="Ø"/>
            </a:pPr>
            <a:r>
              <a:rPr lang="en-US" sz="2400" b="1" dirty="0"/>
              <a:t>INCIDENT REPLACEMENT REQUISTION (IRR) </a:t>
            </a:r>
            <a:r>
              <a:rPr lang="en-US" sz="2400" b="1" dirty="0" smtClean="0"/>
              <a:t>INSTRUCTIONS</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smtClean="0"/>
              <a:t>INCIDENT TO CACHE RESOURCE ORDER SPREADSHEET</a:t>
            </a:r>
            <a:endParaRPr lang="en-US" sz="2400" b="1" dirty="0" smtClean="0"/>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smtClean="0"/>
              <a:t>NEW NFES ITEMS AND </a:t>
            </a:r>
            <a:r>
              <a:rPr lang="en-US" sz="2400" b="1" dirty="0" smtClean="0"/>
              <a:t>UPDATES</a:t>
            </a:r>
            <a:endParaRPr lang="en-US" sz="2400" b="1" dirty="0"/>
          </a:p>
          <a:p>
            <a:pPr>
              <a:buFont typeface="Wingdings" panose="05000000000000000000" pitchFamily="2" charset="2"/>
              <a:buChar char="Ø"/>
            </a:pPr>
            <a:endParaRPr lang="en-US" sz="2400" b="1" dirty="0" smtClean="0"/>
          </a:p>
          <a:p>
            <a:pPr>
              <a:buFont typeface="Wingdings" panose="05000000000000000000" pitchFamily="2" charset="2"/>
              <a:buChar char="Ø"/>
            </a:pPr>
            <a:r>
              <a:rPr lang="en-US" sz="2400" b="1" dirty="0" smtClean="0"/>
              <a:t>NFES </a:t>
            </a:r>
            <a:r>
              <a:rPr lang="en-US" sz="2400" b="1" dirty="0"/>
              <a:t>KIT </a:t>
            </a:r>
            <a:r>
              <a:rPr lang="en-US" sz="2400" b="1" dirty="0" smtClean="0"/>
              <a:t>CHANGES</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smtClean="0"/>
              <a:t>NISCC ISSUES &amp; CONCERNS </a:t>
            </a:r>
          </a:p>
          <a:p>
            <a:endParaRPr lang="en-US" sz="2400" dirty="0"/>
          </a:p>
          <a:p>
            <a:endParaRPr lang="en-US" sz="2400" dirty="0"/>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2327862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3600" b="1" dirty="0" smtClean="0">
                <a:effectLst>
                  <a:outerShdw blurRad="38100" dist="38100" dir="2700000" algn="tl">
                    <a:srgbClr val="000000">
                      <a:alpha val="43137"/>
                    </a:srgbClr>
                  </a:outerShdw>
                </a:effectLst>
              </a:rPr>
              <a:t>2017 </a:t>
            </a:r>
            <a:r>
              <a:rPr lang="en-US" sz="3600" b="1" dirty="0">
                <a:effectLst>
                  <a:outerShdw blurRad="38100" dist="38100" dir="2700000" algn="tl">
                    <a:srgbClr val="000000">
                      <a:alpha val="43137"/>
                    </a:srgbClr>
                  </a:outerShdw>
                </a:effectLst>
              </a:rPr>
              <a:t>NFES KIT </a:t>
            </a:r>
            <a:r>
              <a:rPr lang="en-US" sz="3600" b="1" dirty="0" smtClean="0">
                <a:effectLst>
                  <a:outerShdw blurRad="38100" dist="38100" dir="2700000" algn="tl">
                    <a:srgbClr val="000000">
                      <a:alpha val="43137"/>
                    </a:srgbClr>
                  </a:outerShdw>
                </a:effectLst>
              </a:rPr>
              <a:t>CHANGES</a:t>
            </a:r>
            <a:endParaRPr lang="en-US" sz="3600"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r>
              <a:rPr lang="en-US" sz="1600" b="1" dirty="0" smtClean="0"/>
              <a:t>1050 Kit, BELT WEATHER</a:t>
            </a:r>
          </a:p>
          <a:p>
            <a:pPr lvl="1">
              <a:buFont typeface="Wingdings" panose="05000000000000000000" pitchFamily="2" charset="2"/>
              <a:buChar char="Ø"/>
            </a:pPr>
            <a:r>
              <a:rPr lang="en-US" sz="1600" dirty="0">
                <a:solidFill>
                  <a:srgbClr val="FF0000"/>
                </a:solidFill>
              </a:rPr>
              <a:t>Removal</a:t>
            </a:r>
            <a:r>
              <a:rPr lang="en-US" sz="1600" dirty="0"/>
              <a:t> of following item:</a:t>
            </a:r>
          </a:p>
          <a:p>
            <a:pPr lvl="2">
              <a:buFont typeface="Wingdings" panose="05000000000000000000" pitchFamily="2" charset="2"/>
              <a:buChar char="Ø"/>
            </a:pPr>
            <a:r>
              <a:rPr lang="en-US" sz="1600" dirty="0"/>
              <a:t>NFES </a:t>
            </a:r>
            <a:r>
              <a:rPr lang="en-US" sz="1600" dirty="0" smtClean="0"/>
              <a:t>1178 - FORM,B-O-6A </a:t>
            </a:r>
            <a:r>
              <a:rPr lang="en-US" sz="1600" dirty="0"/>
              <a:t>- HUMIDITY &amp; DEW POINT TABLE,(5/72)</a:t>
            </a:r>
            <a:r>
              <a:rPr lang="en-US" sz="1600" dirty="0"/>
              <a:t> 	</a:t>
            </a:r>
            <a:r>
              <a:rPr lang="en-US" sz="1600" dirty="0" smtClean="0"/>
              <a:t>	1 </a:t>
            </a:r>
            <a:r>
              <a:rPr lang="en-US" sz="1600" dirty="0"/>
              <a:t>EA</a:t>
            </a:r>
          </a:p>
          <a:p>
            <a:pPr lvl="2">
              <a:buFont typeface="Wingdings" panose="05000000000000000000" pitchFamily="2" charset="2"/>
              <a:buChar char="Ø"/>
            </a:pPr>
            <a:r>
              <a:rPr lang="en-US" sz="1600" dirty="0"/>
              <a:t>NFES </a:t>
            </a:r>
            <a:r>
              <a:rPr lang="en-US" sz="1600" dirty="0" smtClean="0"/>
              <a:t>1179 </a:t>
            </a:r>
            <a:r>
              <a:rPr lang="en-US" sz="1600" dirty="0"/>
              <a:t>- </a:t>
            </a:r>
            <a:r>
              <a:rPr lang="en-US" sz="1600" dirty="0" smtClean="0"/>
              <a:t>FORM,B-O-6B </a:t>
            </a:r>
            <a:r>
              <a:rPr lang="en-US" sz="1600" dirty="0"/>
              <a:t>- HUMIDITY &amp; DEW POINT TABLE,(5/72) 	</a:t>
            </a:r>
            <a:r>
              <a:rPr lang="en-US" sz="1600" dirty="0" smtClean="0"/>
              <a:t>	1 EA</a:t>
            </a:r>
          </a:p>
          <a:p>
            <a:pPr lvl="2">
              <a:buFont typeface="Wingdings" panose="05000000000000000000" pitchFamily="2" charset="2"/>
              <a:buChar char="Ø"/>
            </a:pPr>
            <a:r>
              <a:rPr lang="en-US" sz="1600" dirty="0"/>
              <a:t>NFES </a:t>
            </a:r>
            <a:r>
              <a:rPr lang="en-US" sz="1600" dirty="0" smtClean="0"/>
              <a:t>1182 </a:t>
            </a:r>
            <a:r>
              <a:rPr lang="en-US" sz="1600" dirty="0"/>
              <a:t>- </a:t>
            </a:r>
            <a:r>
              <a:rPr lang="en-US" sz="1600" dirty="0" smtClean="0"/>
              <a:t>FORM,B-O-6C </a:t>
            </a:r>
            <a:r>
              <a:rPr lang="en-US" sz="1600" dirty="0"/>
              <a:t>- HUMIDITY &amp; DEW POINT TABLE,(5/72) 	</a:t>
            </a:r>
            <a:r>
              <a:rPr lang="en-US" sz="1600" dirty="0" smtClean="0"/>
              <a:t>	1 EA</a:t>
            </a:r>
          </a:p>
          <a:p>
            <a:pPr lvl="2">
              <a:buFont typeface="Wingdings" panose="05000000000000000000" pitchFamily="2" charset="2"/>
              <a:buChar char="Ø"/>
            </a:pPr>
            <a:r>
              <a:rPr lang="en-US" sz="1600" dirty="0"/>
              <a:t>NFES </a:t>
            </a:r>
            <a:r>
              <a:rPr lang="en-US" sz="1600" dirty="0" smtClean="0"/>
              <a:t>1185 </a:t>
            </a:r>
            <a:r>
              <a:rPr lang="en-US" sz="1600" dirty="0"/>
              <a:t>- </a:t>
            </a:r>
            <a:r>
              <a:rPr lang="en-US" sz="1600" dirty="0" smtClean="0"/>
              <a:t>FORM,B-O-6D </a:t>
            </a:r>
            <a:r>
              <a:rPr lang="en-US" sz="1600" dirty="0"/>
              <a:t>- HUMIDITY &amp; DEW POINT TABLE,(5/72) 	</a:t>
            </a:r>
            <a:r>
              <a:rPr lang="en-US" sz="1600" dirty="0" smtClean="0"/>
              <a:t>	1 EA</a:t>
            </a:r>
          </a:p>
          <a:p>
            <a:pPr lvl="2">
              <a:buFont typeface="Wingdings" panose="05000000000000000000" pitchFamily="2" charset="2"/>
              <a:buChar char="Ø"/>
            </a:pPr>
            <a:r>
              <a:rPr lang="en-US" sz="1600" dirty="0"/>
              <a:t>NFES </a:t>
            </a:r>
            <a:r>
              <a:rPr lang="en-US" sz="1600" dirty="0" smtClean="0"/>
              <a:t>2155 </a:t>
            </a:r>
            <a:r>
              <a:rPr lang="en-US" sz="1600" dirty="0"/>
              <a:t>- </a:t>
            </a:r>
            <a:r>
              <a:rPr lang="en-US" sz="1600" dirty="0" smtClean="0"/>
              <a:t>FORM,B-O-6E </a:t>
            </a:r>
            <a:r>
              <a:rPr lang="en-US" sz="1600" dirty="0"/>
              <a:t>- HUMIDITY &amp; DEW POINT TABLE,(5/72) 	</a:t>
            </a:r>
            <a:r>
              <a:rPr lang="en-US" sz="1600" dirty="0" smtClean="0"/>
              <a:t>	1 EA</a:t>
            </a:r>
            <a:endParaRPr lang="en-US" sz="1600" dirty="0"/>
          </a:p>
          <a:p>
            <a:pPr lvl="1">
              <a:buFont typeface="Wingdings" panose="05000000000000000000" pitchFamily="2" charset="2"/>
              <a:buChar char="Ø"/>
            </a:pPr>
            <a:r>
              <a:rPr lang="en-US" sz="1600" dirty="0" smtClean="0">
                <a:solidFill>
                  <a:srgbClr val="00B050"/>
                </a:solidFill>
              </a:rPr>
              <a:t>Addition</a:t>
            </a:r>
            <a:r>
              <a:rPr lang="en-US" sz="1600" dirty="0" smtClean="0"/>
              <a:t> </a:t>
            </a:r>
            <a:r>
              <a:rPr lang="en-US" sz="1600" dirty="0"/>
              <a:t>of following item:</a:t>
            </a:r>
          </a:p>
          <a:p>
            <a:pPr lvl="2">
              <a:buFont typeface="Wingdings" panose="05000000000000000000" pitchFamily="2" charset="2"/>
              <a:buChar char="Ø"/>
            </a:pPr>
            <a:r>
              <a:rPr lang="en-US" sz="1600" dirty="0"/>
              <a:t>NFES </a:t>
            </a:r>
            <a:r>
              <a:rPr lang="en-US" sz="1600" dirty="0" smtClean="0"/>
              <a:t>1177 </a:t>
            </a:r>
            <a:r>
              <a:rPr lang="en-US" sz="1600" dirty="0"/>
              <a:t>- </a:t>
            </a:r>
            <a:r>
              <a:rPr lang="en-US" sz="1600" dirty="0" smtClean="0"/>
              <a:t>FORM, BUNDLE, B-O-6(A-E) </a:t>
            </a:r>
            <a:r>
              <a:rPr lang="en-US" sz="1600" dirty="0"/>
              <a:t>- HUMIDITY &amp; DEW POINT </a:t>
            </a:r>
            <a:r>
              <a:rPr lang="en-US" sz="1600" dirty="0" smtClean="0"/>
              <a:t>TABLE</a:t>
            </a:r>
            <a:r>
              <a:rPr lang="en-US" sz="1600" dirty="0"/>
              <a:t>S</a:t>
            </a:r>
            <a:r>
              <a:rPr lang="en-US" sz="1600" dirty="0" smtClean="0"/>
              <a:t> </a:t>
            </a:r>
            <a:r>
              <a:rPr lang="en-US" sz="1600" dirty="0"/>
              <a:t>	1 EA</a:t>
            </a:r>
          </a:p>
          <a:p>
            <a:pPr lvl="1">
              <a:buFont typeface="Wingdings" panose="05000000000000000000" pitchFamily="2" charset="2"/>
              <a:buChar char="Ø"/>
            </a:pPr>
            <a:endParaRPr lang="en-US" sz="1200" b="1" dirty="0" smtClean="0"/>
          </a:p>
          <a:p>
            <a:r>
              <a:rPr lang="en-US" sz="1600" b="1" dirty="0" smtClean="0"/>
              <a:t>0340 </a:t>
            </a:r>
            <a:r>
              <a:rPr lang="en-US" sz="1600" b="1" dirty="0" smtClean="0"/>
              <a:t>Kit, CHAINSAW</a:t>
            </a:r>
            <a:endParaRPr lang="en-US" sz="1600" b="1" dirty="0"/>
          </a:p>
          <a:p>
            <a:pPr lvl="1">
              <a:buFont typeface="Wingdings" panose="05000000000000000000" pitchFamily="2" charset="2"/>
              <a:buChar char="Ø"/>
            </a:pPr>
            <a:r>
              <a:rPr lang="en-US" sz="1600" dirty="0" smtClean="0">
                <a:solidFill>
                  <a:srgbClr val="00B050"/>
                </a:solidFill>
              </a:rPr>
              <a:t>Addition</a:t>
            </a:r>
            <a:r>
              <a:rPr lang="en-US" sz="1600" dirty="0" smtClean="0"/>
              <a:t> of following item:</a:t>
            </a:r>
          </a:p>
          <a:p>
            <a:pPr lvl="2">
              <a:buFont typeface="Wingdings" panose="05000000000000000000" pitchFamily="2" charset="2"/>
              <a:buChar char="Ø"/>
            </a:pPr>
            <a:r>
              <a:rPr lang="en-US" sz="1600" dirty="0"/>
              <a:t>NFES </a:t>
            </a:r>
            <a:r>
              <a:rPr lang="en-US" sz="1600" dirty="0" smtClean="0"/>
              <a:t>0078 – CHAPS, 36” LONG		</a:t>
            </a:r>
            <a:r>
              <a:rPr lang="en-US" sz="1600" dirty="0"/>
              <a:t>	</a:t>
            </a:r>
            <a:r>
              <a:rPr lang="en-US" sz="1600" dirty="0" smtClean="0"/>
              <a:t>	1 </a:t>
            </a:r>
            <a:r>
              <a:rPr lang="en-US" sz="1600" dirty="0" smtClean="0"/>
              <a:t>PR</a:t>
            </a:r>
          </a:p>
          <a:p>
            <a:pPr lvl="1">
              <a:buFont typeface="Wingdings" panose="05000000000000000000" pitchFamily="2" charset="2"/>
              <a:buChar char="Ø"/>
            </a:pPr>
            <a:r>
              <a:rPr lang="en-US" sz="1600" dirty="0" smtClean="0">
                <a:solidFill>
                  <a:srgbClr val="0070C0"/>
                </a:solidFill>
              </a:rPr>
              <a:t>Quantity change </a:t>
            </a:r>
            <a:r>
              <a:rPr lang="en-US" sz="1600" dirty="0"/>
              <a:t>of following </a:t>
            </a:r>
            <a:r>
              <a:rPr lang="en-US" sz="1600" dirty="0" smtClean="0"/>
              <a:t>item:</a:t>
            </a:r>
            <a:endParaRPr lang="en-US" sz="1600" dirty="0"/>
          </a:p>
          <a:p>
            <a:pPr lvl="2">
              <a:buFont typeface="Wingdings" panose="05000000000000000000" pitchFamily="2" charset="2"/>
              <a:buChar char="Ø"/>
            </a:pPr>
            <a:r>
              <a:rPr lang="en-US" sz="1600" dirty="0"/>
              <a:t>NFES </a:t>
            </a:r>
            <a:r>
              <a:rPr lang="en-US" sz="1600" dirty="0" smtClean="0"/>
              <a:t>1027 </a:t>
            </a:r>
            <a:r>
              <a:rPr lang="en-US" sz="1600" dirty="0"/>
              <a:t>– </a:t>
            </a:r>
            <a:r>
              <a:rPr lang="en-US" sz="1600" dirty="0" smtClean="0"/>
              <a:t>EARPLUGS, FOAM, DISPOSABLE	</a:t>
            </a:r>
            <a:r>
              <a:rPr lang="en-US" sz="1600" dirty="0" smtClean="0"/>
              <a:t>		10 </a:t>
            </a:r>
            <a:r>
              <a:rPr lang="en-US" sz="1600" dirty="0" smtClean="0"/>
              <a:t>-&gt;</a:t>
            </a:r>
            <a:r>
              <a:rPr lang="en-US" sz="1600" dirty="0" smtClean="0"/>
              <a:t> </a:t>
            </a:r>
            <a:r>
              <a:rPr lang="en-US" sz="1600" dirty="0" smtClean="0"/>
              <a:t>20 </a:t>
            </a:r>
            <a:r>
              <a:rPr lang="en-US" sz="1600" dirty="0" smtClean="0"/>
              <a:t>PG</a:t>
            </a:r>
          </a:p>
          <a:p>
            <a:pPr lvl="2">
              <a:buFont typeface="Wingdings" panose="05000000000000000000" pitchFamily="2" charset="2"/>
              <a:buChar char="Ø"/>
            </a:pPr>
            <a:endParaRPr lang="en-US" sz="1600" dirty="0"/>
          </a:p>
          <a:p>
            <a:r>
              <a:rPr lang="en-US" sz="1600" b="1" dirty="0" smtClean="0"/>
              <a:t>8606 Kit, PUMP, PORTABLE, LIGHTWEIGHT, 4 </a:t>
            </a:r>
            <a:r>
              <a:rPr lang="en-US" sz="1600" b="1" dirty="0" smtClean="0"/>
              <a:t>CYCLE &amp;</a:t>
            </a:r>
          </a:p>
          <a:p>
            <a:r>
              <a:rPr lang="en-US" sz="1600" b="1" dirty="0" smtClean="0"/>
              <a:t>0670 Kit, </a:t>
            </a:r>
            <a:r>
              <a:rPr lang="en-US" sz="1600" b="1" dirty="0"/>
              <a:t>PUMP, PORTABLE, LIGHTWEIGHT, </a:t>
            </a:r>
            <a:r>
              <a:rPr lang="en-US" sz="1600" b="1" dirty="0" smtClean="0"/>
              <a:t>2 </a:t>
            </a:r>
            <a:r>
              <a:rPr lang="en-US" sz="1600" b="1" dirty="0"/>
              <a:t>CYCLE </a:t>
            </a:r>
            <a:endParaRPr lang="en-US" sz="1600" b="1" dirty="0"/>
          </a:p>
          <a:p>
            <a:pPr lvl="1">
              <a:buFont typeface="Wingdings" panose="05000000000000000000" pitchFamily="2" charset="2"/>
              <a:buChar char="Ø"/>
            </a:pPr>
            <a:r>
              <a:rPr lang="en-US" sz="1600" dirty="0">
                <a:solidFill>
                  <a:srgbClr val="FF0000"/>
                </a:solidFill>
              </a:rPr>
              <a:t>Removal</a:t>
            </a:r>
            <a:r>
              <a:rPr lang="en-US" sz="1600" dirty="0"/>
              <a:t> of following </a:t>
            </a:r>
            <a:r>
              <a:rPr lang="en-US" sz="1600" dirty="0" smtClean="0"/>
              <a:t>item:</a:t>
            </a:r>
            <a:endParaRPr lang="en-US" sz="1600" dirty="0"/>
          </a:p>
          <a:p>
            <a:pPr lvl="2">
              <a:buFont typeface="Wingdings" panose="05000000000000000000" pitchFamily="2" charset="2"/>
              <a:buChar char="Ø"/>
            </a:pPr>
            <a:r>
              <a:rPr lang="en-US" sz="1600" dirty="0"/>
              <a:t>NFES </a:t>
            </a:r>
            <a:r>
              <a:rPr lang="en-US" sz="1600" dirty="0" smtClean="0"/>
              <a:t>0272 </a:t>
            </a:r>
            <a:r>
              <a:rPr lang="en-US" sz="1600" dirty="0"/>
              <a:t>– </a:t>
            </a:r>
            <a:r>
              <a:rPr lang="en-US" sz="1600" dirty="0" smtClean="0"/>
              <a:t>VALVE, GATED WYE ¾” ZINC		</a:t>
            </a:r>
            <a:r>
              <a:rPr lang="en-US" sz="1600" dirty="0" smtClean="0"/>
              <a:t>	2 </a:t>
            </a:r>
            <a:r>
              <a:rPr lang="en-US" sz="1600" dirty="0" smtClean="0"/>
              <a:t>EA</a:t>
            </a:r>
          </a:p>
          <a:p>
            <a:pPr lvl="2">
              <a:buFont typeface="Wingdings" panose="05000000000000000000" pitchFamily="2" charset="2"/>
              <a:buChar char="Ø"/>
            </a:pPr>
            <a:r>
              <a:rPr lang="en-US" sz="1600" dirty="0" smtClean="0"/>
              <a:t>NFES 0738 </a:t>
            </a:r>
            <a:r>
              <a:rPr lang="en-US" sz="1600" dirty="0"/>
              <a:t>– </a:t>
            </a:r>
            <a:r>
              <a:rPr lang="en-US" sz="1600" dirty="0" smtClean="0"/>
              <a:t>VALVE, SHUT OFF ¾’ ZINC		</a:t>
            </a:r>
            <a:r>
              <a:rPr lang="en-US" sz="1600" dirty="0" smtClean="0"/>
              <a:t>	2 </a:t>
            </a:r>
            <a:r>
              <a:rPr lang="en-US" sz="1600" dirty="0" smtClean="0"/>
              <a:t>EA</a:t>
            </a:r>
            <a:endParaRPr lang="en-US" sz="1600" dirty="0"/>
          </a:p>
          <a:p>
            <a:pPr lvl="1">
              <a:buFont typeface="Wingdings" panose="05000000000000000000" pitchFamily="2" charset="2"/>
              <a:buChar char="Ø"/>
            </a:pPr>
            <a:r>
              <a:rPr lang="en-US" sz="1600" dirty="0" smtClean="0">
                <a:solidFill>
                  <a:srgbClr val="00B050"/>
                </a:solidFill>
              </a:rPr>
              <a:t>Addition</a:t>
            </a:r>
            <a:r>
              <a:rPr lang="en-US" sz="1600" dirty="0" smtClean="0"/>
              <a:t> </a:t>
            </a:r>
            <a:r>
              <a:rPr lang="en-US" sz="1600" dirty="0"/>
              <a:t>of following item:</a:t>
            </a:r>
          </a:p>
          <a:p>
            <a:pPr lvl="2">
              <a:buFont typeface="Wingdings" panose="05000000000000000000" pitchFamily="2" charset="2"/>
              <a:buChar char="Ø"/>
            </a:pPr>
            <a:r>
              <a:rPr lang="en-US" sz="1600" dirty="0"/>
              <a:t>NFES </a:t>
            </a:r>
            <a:r>
              <a:rPr lang="en-US" sz="1600" dirty="0" smtClean="0"/>
              <a:t>0835 </a:t>
            </a:r>
            <a:r>
              <a:rPr lang="en-US" sz="1600" dirty="0"/>
              <a:t>– VALVE, SHUT OFF ¾’ </a:t>
            </a:r>
            <a:r>
              <a:rPr lang="en-US" sz="1600" dirty="0" smtClean="0"/>
              <a:t>BRASS</a:t>
            </a:r>
            <a:r>
              <a:rPr lang="en-US" sz="1600" dirty="0"/>
              <a:t>		</a:t>
            </a:r>
            <a:r>
              <a:rPr lang="en-US" sz="1600" dirty="0" smtClean="0"/>
              <a:t>	2 </a:t>
            </a:r>
            <a:r>
              <a:rPr lang="en-US" sz="1600" dirty="0" smtClean="0"/>
              <a:t>EA</a:t>
            </a:r>
          </a:p>
          <a:p>
            <a:pPr lvl="2">
              <a:buFont typeface="Wingdings" panose="05000000000000000000" pitchFamily="2" charset="2"/>
              <a:buChar char="Ø"/>
            </a:pPr>
            <a:r>
              <a:rPr lang="en-US" sz="1600" dirty="0"/>
              <a:t>NFES </a:t>
            </a:r>
            <a:r>
              <a:rPr lang="en-US" sz="1600" dirty="0" smtClean="0"/>
              <a:t>0904 </a:t>
            </a:r>
            <a:r>
              <a:rPr lang="en-US" sz="1600" dirty="0"/>
              <a:t>– VALVE, GATED WYE ¾” </a:t>
            </a:r>
            <a:r>
              <a:rPr lang="en-US" sz="1600" dirty="0" smtClean="0"/>
              <a:t>BRASS</a:t>
            </a:r>
            <a:r>
              <a:rPr lang="en-US" sz="1600" dirty="0"/>
              <a:t>	</a:t>
            </a:r>
            <a:r>
              <a:rPr lang="en-US" sz="1600" dirty="0" smtClean="0"/>
              <a:t>		2 </a:t>
            </a:r>
            <a:r>
              <a:rPr lang="en-US" sz="1600" dirty="0" smtClean="0"/>
              <a:t>EA</a:t>
            </a:r>
            <a:endParaRPr lang="en-US" sz="1600" dirty="0"/>
          </a:p>
          <a:p>
            <a:pPr lvl="1">
              <a:buFont typeface="Wingdings" panose="05000000000000000000" pitchFamily="2" charset="2"/>
              <a:buChar char="Ø"/>
            </a:pPr>
            <a:r>
              <a:rPr lang="en-US" sz="1600" dirty="0" smtClean="0">
                <a:solidFill>
                  <a:srgbClr val="0070C0"/>
                </a:solidFill>
              </a:rPr>
              <a:t>Quantity </a:t>
            </a:r>
            <a:r>
              <a:rPr lang="en-US" sz="1600" dirty="0">
                <a:solidFill>
                  <a:srgbClr val="0070C0"/>
                </a:solidFill>
              </a:rPr>
              <a:t>change </a:t>
            </a:r>
            <a:r>
              <a:rPr lang="en-US" sz="1600" dirty="0"/>
              <a:t>of following item:</a:t>
            </a:r>
          </a:p>
          <a:p>
            <a:pPr lvl="2">
              <a:buFont typeface="Wingdings" panose="05000000000000000000" pitchFamily="2" charset="2"/>
              <a:buChar char="Ø"/>
            </a:pPr>
            <a:r>
              <a:rPr lang="en-US" sz="1600" dirty="0"/>
              <a:t>NFES 1027 – EARPLUGS, FOAM, DISPOSABLE	</a:t>
            </a:r>
            <a:r>
              <a:rPr lang="en-US" sz="1600" dirty="0" smtClean="0"/>
              <a:t>		10 </a:t>
            </a:r>
            <a:r>
              <a:rPr lang="en-US" sz="1600" dirty="0" smtClean="0"/>
              <a:t>-&gt;</a:t>
            </a:r>
            <a:r>
              <a:rPr lang="en-US" sz="1600" dirty="0" smtClean="0"/>
              <a:t> </a:t>
            </a:r>
            <a:r>
              <a:rPr lang="en-US" sz="1600" dirty="0"/>
              <a:t>20 </a:t>
            </a:r>
            <a:r>
              <a:rPr lang="en-US" sz="1600" dirty="0" smtClean="0"/>
              <a:t>PG</a:t>
            </a:r>
            <a:r>
              <a:rPr lang="en-US" dirty="0" smtClean="0"/>
              <a:t>	</a:t>
            </a:r>
            <a:endParaRPr lang="en-US" b="1" dirty="0"/>
          </a:p>
          <a:p>
            <a:pPr marL="1200150" lvl="2" indent="-285750">
              <a:buFont typeface="Wingdings" pitchFamily="2" charset="2"/>
              <a:buChar char="Ø"/>
            </a:pPr>
            <a:endParaRPr lang="en-US" dirty="0"/>
          </a:p>
          <a:p>
            <a:pPr marL="0" lvl="0" indent="0">
              <a:buNone/>
            </a:pPr>
            <a:endParaRPr lang="en-US" sz="2400" dirty="0"/>
          </a:p>
        </p:txBody>
      </p:sp>
    </p:spTree>
    <p:extLst>
      <p:ext uri="{BB962C8B-B14F-4D97-AF65-F5344CB8AC3E}">
        <p14:creationId xmlns:p14="http://schemas.microsoft.com/office/powerpoint/2010/main" val="10313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3600" b="1" dirty="0" smtClean="0">
                <a:effectLst>
                  <a:outerShdw blurRad="38100" dist="38100" dir="2700000" algn="tl">
                    <a:srgbClr val="000000">
                      <a:alpha val="43137"/>
                    </a:srgbClr>
                  </a:outerShdw>
                </a:effectLst>
              </a:rPr>
              <a:t>2017 </a:t>
            </a:r>
            <a:r>
              <a:rPr lang="en-US" sz="3600" b="1" dirty="0">
                <a:effectLst>
                  <a:outerShdw blurRad="38100" dist="38100" dir="2700000" algn="tl">
                    <a:srgbClr val="000000">
                      <a:alpha val="43137"/>
                    </a:srgbClr>
                  </a:outerShdw>
                </a:effectLst>
              </a:rPr>
              <a:t>NFES KIT </a:t>
            </a:r>
            <a:r>
              <a:rPr lang="en-US" sz="3600" b="1" dirty="0" smtClean="0">
                <a:effectLst>
                  <a:outerShdw blurRad="38100" dist="38100" dir="2700000" algn="tl">
                    <a:srgbClr val="000000">
                      <a:alpha val="43137"/>
                    </a:srgbClr>
                  </a:outerShdw>
                </a:effectLst>
              </a:rPr>
              <a:t>CHANGES Continued… </a:t>
            </a:r>
            <a:endParaRPr lang="en-US" sz="3600" dirty="0"/>
          </a:p>
        </p:txBody>
      </p:sp>
      <p:sp>
        <p:nvSpPr>
          <p:cNvPr id="3" name="Content Placeholder 2"/>
          <p:cNvSpPr>
            <a:spLocks noGrp="1"/>
          </p:cNvSpPr>
          <p:nvPr>
            <p:ph idx="1"/>
          </p:nvPr>
        </p:nvSpPr>
        <p:spPr>
          <a:xfrm>
            <a:off x="457200" y="990600"/>
            <a:ext cx="8229600" cy="5638800"/>
          </a:xfrm>
        </p:spPr>
        <p:txBody>
          <a:bodyPr>
            <a:normAutofit/>
          </a:bodyPr>
          <a:lstStyle/>
          <a:p>
            <a:pPr marL="285750" indent="-285750"/>
            <a:r>
              <a:rPr lang="en-US" sz="1400" b="1" dirty="0"/>
              <a:t>0760 Kit, OFFICE SUPPLIES</a:t>
            </a:r>
          </a:p>
          <a:p>
            <a:pPr lvl="1">
              <a:buFont typeface="Wingdings" pitchFamily="2" charset="2"/>
              <a:buChar char="Ø"/>
            </a:pPr>
            <a:r>
              <a:rPr lang="en-US" sz="1400" dirty="0">
                <a:solidFill>
                  <a:srgbClr val="FF0000"/>
                </a:solidFill>
              </a:rPr>
              <a:t>Removal </a:t>
            </a:r>
            <a:r>
              <a:rPr lang="en-US" sz="1400" dirty="0"/>
              <a:t>of following items:</a:t>
            </a:r>
          </a:p>
          <a:p>
            <a:pPr marL="1200150" lvl="2" indent="-285750">
              <a:buFont typeface="Wingdings" pitchFamily="2" charset="2"/>
              <a:buChar char="Ø"/>
            </a:pPr>
            <a:r>
              <a:rPr lang="en-US" sz="1400" dirty="0"/>
              <a:t>NFES 0671 – CD-ROM - BLANK,W/JEWEL CASE 	10 EA</a:t>
            </a:r>
          </a:p>
          <a:p>
            <a:pPr marL="1200150" lvl="2" indent="-285750">
              <a:buFont typeface="Wingdings" pitchFamily="2" charset="2"/>
              <a:buChar char="Ø"/>
            </a:pPr>
            <a:r>
              <a:rPr lang="en-US" sz="1400" dirty="0"/>
              <a:t>NFES 0770 – TAPE - MASKING, 1" 			</a:t>
            </a:r>
            <a:r>
              <a:rPr lang="en-US" sz="1400" dirty="0" smtClean="0"/>
              <a:t>	2 </a:t>
            </a:r>
            <a:r>
              <a:rPr lang="en-US" sz="1400" dirty="0"/>
              <a:t>RO</a:t>
            </a:r>
          </a:p>
          <a:p>
            <a:pPr lvl="1">
              <a:buFont typeface="Wingdings" pitchFamily="2" charset="2"/>
              <a:buChar char="Ø"/>
            </a:pPr>
            <a:r>
              <a:rPr lang="en-US" sz="1400" dirty="0">
                <a:solidFill>
                  <a:srgbClr val="00B050"/>
                </a:solidFill>
              </a:rPr>
              <a:t>Addition </a:t>
            </a:r>
            <a:r>
              <a:rPr lang="en-US" sz="1400" dirty="0"/>
              <a:t>of following item:</a:t>
            </a:r>
          </a:p>
          <a:p>
            <a:pPr lvl="2">
              <a:buFont typeface="Wingdings" pitchFamily="2" charset="2"/>
              <a:buChar char="Ø"/>
            </a:pPr>
            <a:r>
              <a:rPr lang="en-US" sz="1400" dirty="0"/>
              <a:t>NFES 9498 – FLASHDRIVE - USB (16 GB OR GREATER) 	</a:t>
            </a:r>
            <a:r>
              <a:rPr lang="en-US" sz="1400" dirty="0" smtClean="0"/>
              <a:t>	5 </a:t>
            </a:r>
            <a:r>
              <a:rPr lang="en-US" sz="1400" dirty="0"/>
              <a:t>EA</a:t>
            </a:r>
          </a:p>
          <a:p>
            <a:pPr lvl="2">
              <a:buFont typeface="Wingdings" pitchFamily="2" charset="2"/>
              <a:buChar char="Ø"/>
            </a:pPr>
            <a:r>
              <a:rPr lang="en-US" sz="1400" dirty="0"/>
              <a:t>NFES 0763 – TAPE - PAINTERS, BLUE, 2” 		</a:t>
            </a:r>
            <a:r>
              <a:rPr lang="en-US" sz="1400" dirty="0" smtClean="0"/>
              <a:t>	4 </a:t>
            </a:r>
            <a:r>
              <a:rPr lang="en-US" sz="1400" dirty="0"/>
              <a:t>RO</a:t>
            </a:r>
          </a:p>
          <a:p>
            <a:pPr lvl="2">
              <a:buFont typeface="Wingdings" pitchFamily="2" charset="2"/>
              <a:buChar char="Ø"/>
            </a:pPr>
            <a:endParaRPr lang="en-US" sz="1400" dirty="0"/>
          </a:p>
          <a:p>
            <a:pPr marL="285750" indent="-285750"/>
            <a:r>
              <a:rPr lang="en-US" sz="1400" b="1" dirty="0"/>
              <a:t>1060 Kit, ACCESSORY, VOLUME PUMP</a:t>
            </a:r>
          </a:p>
          <a:p>
            <a:pPr lvl="1">
              <a:buFont typeface="Wingdings" pitchFamily="2" charset="2"/>
              <a:buChar char="Ø"/>
            </a:pPr>
            <a:r>
              <a:rPr lang="en-US" sz="1400" dirty="0">
                <a:solidFill>
                  <a:srgbClr val="FF0000"/>
                </a:solidFill>
              </a:rPr>
              <a:t>Removal </a:t>
            </a:r>
            <a:r>
              <a:rPr lang="en-US" sz="1400" dirty="0"/>
              <a:t>of following items:</a:t>
            </a:r>
          </a:p>
          <a:p>
            <a:pPr marL="1200150" lvl="2" indent="-285750">
              <a:buFont typeface="Wingdings" pitchFamily="2" charset="2"/>
              <a:buChar char="Ø"/>
            </a:pPr>
            <a:r>
              <a:rPr lang="en-US" sz="1400" dirty="0"/>
              <a:t>NFES 0651 – OIL - SAE 30 WT 			</a:t>
            </a:r>
            <a:r>
              <a:rPr lang="en-US" sz="1400" dirty="0" smtClean="0"/>
              <a:t>	2 </a:t>
            </a:r>
            <a:r>
              <a:rPr lang="en-US" sz="1400" dirty="0"/>
              <a:t>QT</a:t>
            </a:r>
          </a:p>
          <a:p>
            <a:pPr lvl="1">
              <a:buFont typeface="Wingdings" pitchFamily="2" charset="2"/>
              <a:buChar char="Ø"/>
            </a:pPr>
            <a:r>
              <a:rPr lang="en-US" sz="1400" dirty="0">
                <a:solidFill>
                  <a:srgbClr val="0070C0"/>
                </a:solidFill>
              </a:rPr>
              <a:t>Quantity change</a:t>
            </a:r>
            <a:r>
              <a:rPr lang="en-US" sz="1400" dirty="0"/>
              <a:t> of following item:</a:t>
            </a:r>
          </a:p>
          <a:p>
            <a:pPr lvl="2">
              <a:buFont typeface="Wingdings" pitchFamily="2" charset="2"/>
              <a:buChar char="Ø"/>
            </a:pPr>
            <a:r>
              <a:rPr lang="en-US" sz="1400" dirty="0"/>
              <a:t>NFES 1027 – EARPLUGS - FOAM, DISPOSABLE 	</a:t>
            </a:r>
            <a:r>
              <a:rPr lang="en-US" sz="1400" dirty="0" smtClean="0"/>
              <a:t>		10 </a:t>
            </a:r>
            <a:r>
              <a:rPr lang="en-US" sz="1400" dirty="0"/>
              <a:t>-&gt; 20 PG</a:t>
            </a:r>
          </a:p>
          <a:p>
            <a:pPr lvl="1">
              <a:buFont typeface="Wingdings" pitchFamily="2" charset="2"/>
              <a:buChar char="Ø"/>
            </a:pPr>
            <a:r>
              <a:rPr lang="en-US" sz="1400" dirty="0">
                <a:solidFill>
                  <a:srgbClr val="00B050"/>
                </a:solidFill>
              </a:rPr>
              <a:t>Addition </a:t>
            </a:r>
            <a:r>
              <a:rPr lang="en-US" sz="1400" dirty="0"/>
              <a:t>of following item:</a:t>
            </a:r>
          </a:p>
          <a:p>
            <a:pPr lvl="2">
              <a:buFont typeface="Wingdings" pitchFamily="2" charset="2"/>
              <a:buChar char="Ø"/>
            </a:pPr>
            <a:r>
              <a:rPr lang="en-US" sz="1400" dirty="0"/>
              <a:t>NFES 7613 – OIL - SAE 10-30 WT 			</a:t>
            </a:r>
            <a:r>
              <a:rPr lang="en-US" sz="1400" dirty="0" smtClean="0"/>
              <a:t>	2 </a:t>
            </a:r>
            <a:r>
              <a:rPr lang="en-US" sz="1400" dirty="0"/>
              <a:t>QT</a:t>
            </a:r>
          </a:p>
          <a:p>
            <a:pPr lvl="2">
              <a:buFont typeface="Wingdings" pitchFamily="2" charset="2"/>
              <a:buChar char="Ø"/>
            </a:pPr>
            <a:endParaRPr lang="en-US" sz="1400" dirty="0"/>
          </a:p>
          <a:p>
            <a:pPr marL="285750" indent="-285750"/>
            <a:r>
              <a:rPr lang="en-US" sz="1400" b="1" dirty="0"/>
              <a:t>0390 Kit, FINANCE</a:t>
            </a:r>
          </a:p>
          <a:p>
            <a:pPr lvl="1">
              <a:buFont typeface="Wingdings" pitchFamily="2" charset="2"/>
              <a:buChar char="Ø"/>
            </a:pPr>
            <a:r>
              <a:rPr lang="en-US" sz="1400" dirty="0">
                <a:solidFill>
                  <a:srgbClr val="0070C0"/>
                </a:solidFill>
              </a:rPr>
              <a:t>Quantity change</a:t>
            </a:r>
            <a:r>
              <a:rPr lang="en-US" sz="1400" dirty="0"/>
              <a:t> of following item:</a:t>
            </a:r>
          </a:p>
          <a:p>
            <a:pPr lvl="2">
              <a:buFont typeface="Wingdings" pitchFamily="2" charset="2"/>
              <a:buChar char="Ø"/>
            </a:pPr>
            <a:r>
              <a:rPr lang="en-US" sz="1400" dirty="0"/>
              <a:t>NFES 1051 – PAD - POST-IT-NOTE, 3 X 3 		</a:t>
            </a:r>
            <a:r>
              <a:rPr lang="en-US" sz="1400" dirty="0" smtClean="0"/>
              <a:t>	10 </a:t>
            </a:r>
            <a:r>
              <a:rPr lang="en-US" sz="1400" dirty="0"/>
              <a:t>-&gt; 12 </a:t>
            </a:r>
            <a:r>
              <a:rPr lang="en-US" sz="1400" dirty="0" smtClean="0"/>
              <a:t>PD</a:t>
            </a:r>
            <a:endParaRPr lang="en-US" sz="1400" dirty="0"/>
          </a:p>
          <a:p>
            <a:pPr marL="0" lvl="0" indent="0">
              <a:buNone/>
            </a:pPr>
            <a:endParaRPr lang="en-US" sz="2400" dirty="0"/>
          </a:p>
        </p:txBody>
      </p:sp>
    </p:spTree>
    <p:extLst>
      <p:ext uri="{BB962C8B-B14F-4D97-AF65-F5344CB8AC3E}">
        <p14:creationId xmlns:p14="http://schemas.microsoft.com/office/powerpoint/2010/main" val="1286786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3600" b="1" dirty="0" smtClean="0">
                <a:effectLst>
                  <a:outerShdw blurRad="38100" dist="38100" dir="2700000" algn="tl">
                    <a:srgbClr val="000000">
                      <a:alpha val="43137"/>
                    </a:srgbClr>
                  </a:outerShdw>
                </a:effectLst>
              </a:rPr>
              <a:t>2016 </a:t>
            </a:r>
            <a:r>
              <a:rPr lang="en-US" sz="3600" b="1" dirty="0">
                <a:effectLst>
                  <a:outerShdw blurRad="38100" dist="38100" dir="2700000" algn="tl">
                    <a:srgbClr val="000000">
                      <a:alpha val="43137"/>
                    </a:srgbClr>
                  </a:outerShdw>
                </a:effectLst>
              </a:rPr>
              <a:t>NFES KIT </a:t>
            </a:r>
            <a:r>
              <a:rPr lang="en-US" sz="3600" b="1" dirty="0" smtClean="0">
                <a:effectLst>
                  <a:outerShdw blurRad="38100" dist="38100" dir="2700000" algn="tl">
                    <a:srgbClr val="000000">
                      <a:alpha val="43137"/>
                    </a:srgbClr>
                  </a:outerShdw>
                </a:effectLst>
              </a:rPr>
              <a:t>CHANGES</a:t>
            </a:r>
            <a:endParaRPr lang="en-US" sz="3600" dirty="0"/>
          </a:p>
        </p:txBody>
      </p:sp>
      <p:sp>
        <p:nvSpPr>
          <p:cNvPr id="3" name="Content Placeholder 2"/>
          <p:cNvSpPr>
            <a:spLocks noGrp="1"/>
          </p:cNvSpPr>
          <p:nvPr>
            <p:ph idx="1"/>
          </p:nvPr>
        </p:nvSpPr>
        <p:spPr>
          <a:xfrm>
            <a:off x="457200" y="838200"/>
            <a:ext cx="8229600" cy="5638800"/>
          </a:xfrm>
        </p:spPr>
        <p:txBody>
          <a:bodyPr>
            <a:normAutofit fontScale="92500"/>
          </a:bodyPr>
          <a:lstStyle/>
          <a:p>
            <a:pPr marL="0" indent="0">
              <a:buNone/>
            </a:pPr>
            <a:r>
              <a:rPr lang="en-US" sz="1600" b="1" dirty="0" smtClean="0"/>
              <a:t>NFES 0390 - KIT, FINANCE </a:t>
            </a:r>
            <a:r>
              <a:rPr lang="en-US" sz="1600" b="1" dirty="0" smtClean="0"/>
              <a:t>SECTION</a:t>
            </a:r>
            <a:endParaRPr lang="en-US" sz="1600" b="1" dirty="0" smtClean="0"/>
          </a:p>
          <a:p>
            <a:pPr lvl="1">
              <a:buFont typeface="Wingdings" panose="05000000000000000000" pitchFamily="2" charset="2"/>
              <a:buChar char="Ø"/>
            </a:pPr>
            <a:r>
              <a:rPr lang="en-US" sz="1600" b="1" dirty="0" smtClean="0">
                <a:solidFill>
                  <a:srgbClr val="FF0000"/>
                </a:solidFill>
              </a:rPr>
              <a:t> </a:t>
            </a:r>
            <a:r>
              <a:rPr lang="en-US" sz="1600" dirty="0" smtClean="0">
                <a:solidFill>
                  <a:srgbClr val="FF0000"/>
                </a:solidFill>
              </a:rPr>
              <a:t>Item </a:t>
            </a:r>
            <a:r>
              <a:rPr lang="en-US" sz="1600" dirty="0" smtClean="0">
                <a:solidFill>
                  <a:srgbClr val="FF0000"/>
                </a:solidFill>
              </a:rPr>
              <a:t>Removal</a:t>
            </a:r>
            <a:endParaRPr lang="en-US" sz="1600" dirty="0"/>
          </a:p>
          <a:p>
            <a:pPr marL="860425" lvl="2" indent="-230188">
              <a:buFont typeface="Wingdings" pitchFamily="2" charset="2"/>
              <a:buChar char="Ø"/>
            </a:pPr>
            <a:r>
              <a:rPr lang="en-US" sz="1600" dirty="0"/>
              <a:t>NFES 0862 - FORM, OF-294 – EMERGENCY EQUIPMENT RENTAL </a:t>
            </a:r>
            <a:r>
              <a:rPr lang="en-US" sz="1600" dirty="0" smtClean="0"/>
              <a:t>AGREEMENT</a:t>
            </a:r>
          </a:p>
          <a:p>
            <a:pPr marL="860425" lvl="2" indent="-230188">
              <a:buFont typeface="Wingdings" pitchFamily="2" charset="2"/>
              <a:buChar char="Ø"/>
            </a:pPr>
            <a:r>
              <a:rPr lang="en-US" sz="1600" dirty="0" smtClean="0"/>
              <a:t>NFES 1576 - FORM, ICS-225 – INCIDENT PERSONNEL </a:t>
            </a:r>
            <a:r>
              <a:rPr lang="en-US" sz="1600" dirty="0" smtClean="0"/>
              <a:t>RATING</a:t>
            </a:r>
            <a:endParaRPr lang="en-US" sz="1600" dirty="0" smtClean="0"/>
          </a:p>
          <a:p>
            <a:pPr lvl="1">
              <a:buFont typeface="Wingdings" panose="05000000000000000000" pitchFamily="2" charset="2"/>
              <a:buChar char="Ø"/>
            </a:pPr>
            <a:r>
              <a:rPr lang="en-US" sz="1600" dirty="0" smtClean="0">
                <a:solidFill>
                  <a:srgbClr val="0070C0"/>
                </a:solidFill>
              </a:rPr>
              <a:t>Item Quantity </a:t>
            </a:r>
            <a:r>
              <a:rPr lang="en-US" sz="1600" dirty="0" smtClean="0">
                <a:solidFill>
                  <a:srgbClr val="0070C0"/>
                </a:solidFill>
              </a:rPr>
              <a:t>Changes</a:t>
            </a:r>
            <a:endParaRPr lang="en-US" sz="1600" dirty="0" smtClean="0">
              <a:solidFill>
                <a:prstClr val="black"/>
              </a:solidFill>
            </a:endParaRPr>
          </a:p>
          <a:p>
            <a:pPr marL="860425" lvl="2" indent="-230188">
              <a:buFont typeface="Wingdings" pitchFamily="2" charset="2"/>
              <a:buChar char="Ø"/>
              <a:tabLst>
                <a:tab pos="6400800" algn="l"/>
                <a:tab pos="6634163" algn="l"/>
                <a:tab pos="6913563" algn="l"/>
                <a:tab pos="7091363" algn="l"/>
                <a:tab pos="7259638" algn="l"/>
              </a:tabLst>
            </a:pPr>
            <a:r>
              <a:rPr lang="en-US" sz="1600" dirty="0" smtClean="0"/>
              <a:t>NFES 0420 - FORM, OF-304 – EMERGENCY EQUIPMENT FUEL AND OIL ISSUE 	</a:t>
            </a:r>
            <a:r>
              <a:rPr lang="en-US" sz="1600" dirty="0" smtClean="0"/>
              <a:t>    	10 -&gt; 5 </a:t>
            </a:r>
            <a:r>
              <a:rPr lang="en-US" sz="1600" dirty="0" smtClean="0"/>
              <a:t>PD</a:t>
            </a:r>
          </a:p>
          <a:p>
            <a:pPr marL="860425" lvl="2" indent="-230188">
              <a:buFont typeface="Wingdings" pitchFamily="2" charset="2"/>
              <a:buChar char="Ø"/>
              <a:tabLst>
                <a:tab pos="6400800" algn="l"/>
                <a:tab pos="6634163" algn="l"/>
                <a:tab pos="6913563" algn="l"/>
                <a:tab pos="7091363" algn="l"/>
                <a:tab pos="7259638" algn="l"/>
              </a:tabLst>
            </a:pPr>
            <a:r>
              <a:rPr lang="en-US" sz="1600" dirty="0" smtClean="0"/>
              <a:t>NFES 0422 - FORM, OF-305 – EMERGENCY EQUIPMENT RENTAL USE ENVELOPE 	</a:t>
            </a:r>
            <a:r>
              <a:rPr lang="en-US" sz="1600" dirty="0" smtClean="0"/>
              <a:t>1 -&gt; 2 </a:t>
            </a:r>
            <a:r>
              <a:rPr lang="en-US" sz="1600" dirty="0" smtClean="0"/>
              <a:t>PG</a:t>
            </a:r>
          </a:p>
          <a:p>
            <a:pPr marL="860425" lvl="2" indent="-230188">
              <a:buFont typeface="Wingdings" pitchFamily="2" charset="2"/>
              <a:buChar char="Ø"/>
              <a:tabLst>
                <a:tab pos="6400800" algn="l"/>
                <a:tab pos="6634163" algn="l"/>
                <a:tab pos="6913563" algn="l"/>
                <a:tab pos="7091363" algn="l"/>
                <a:tab pos="7315200" algn="l"/>
              </a:tabLst>
            </a:pPr>
            <a:r>
              <a:rPr lang="en-US" sz="1600" dirty="0" smtClean="0"/>
              <a:t>NFES 0790 - BOX – INTERFILE, LEGAL AND LETTER SIZE 	  </a:t>
            </a:r>
            <a:r>
              <a:rPr lang="en-US" sz="1600" dirty="0" smtClean="0"/>
              <a:t>			1 -&gt; 2 EA</a:t>
            </a:r>
            <a:endParaRPr lang="en-US" sz="1600" dirty="0" smtClean="0"/>
          </a:p>
          <a:p>
            <a:pPr marL="860425" lvl="2" indent="-230188">
              <a:buFont typeface="Wingdings" pitchFamily="2" charset="2"/>
              <a:buChar char="Ø"/>
              <a:tabLst>
                <a:tab pos="6400800" algn="l"/>
                <a:tab pos="6634163" algn="l"/>
                <a:tab pos="6913563" algn="l"/>
                <a:tab pos="7091363" algn="l"/>
              </a:tabLst>
            </a:pPr>
            <a:r>
              <a:rPr lang="en-US" sz="1600" dirty="0" smtClean="0"/>
              <a:t>NFES 0891 - FORM, SF-261 – CREW TIME REPORT 	</a:t>
            </a:r>
            <a:r>
              <a:rPr lang="en-US" sz="1600" dirty="0" smtClean="0"/>
              <a:t>		    15 -&gt; </a:t>
            </a:r>
            <a:r>
              <a:rPr lang="en-US" sz="1600" dirty="0" smtClean="0"/>
              <a:t>25  BK</a:t>
            </a:r>
          </a:p>
          <a:p>
            <a:pPr marL="860425" lvl="2" indent="-230188">
              <a:buFont typeface="Wingdings" pitchFamily="2" charset="2"/>
              <a:buChar char="Ø"/>
              <a:tabLst>
                <a:tab pos="6400800" algn="l"/>
                <a:tab pos="6634163" algn="l"/>
                <a:tab pos="6913563" algn="l"/>
                <a:tab pos="7146925" algn="l"/>
                <a:tab pos="7370763" algn="l"/>
              </a:tabLst>
            </a:pPr>
            <a:r>
              <a:rPr lang="en-US" sz="1600" dirty="0" smtClean="0"/>
              <a:t>NFES </a:t>
            </a:r>
            <a:r>
              <a:rPr lang="en-US" sz="1600" dirty="0"/>
              <a:t>0866 - FORM, OF-288 – EMERGENCY FIREFIGHTER TIME REPORT </a:t>
            </a:r>
            <a:r>
              <a:rPr lang="en-US" sz="1600" dirty="0" smtClean="0"/>
              <a:t>	  </a:t>
            </a:r>
            <a:r>
              <a:rPr lang="en-US" sz="1600" dirty="0" smtClean="0"/>
              <a:t>		    3</a:t>
            </a:r>
            <a:r>
              <a:rPr lang="en-US" sz="1600" dirty="0" smtClean="0"/>
              <a:t>-&gt; </a:t>
            </a:r>
            <a:r>
              <a:rPr lang="en-US" sz="1600" dirty="0" smtClean="0"/>
              <a:t>1 </a:t>
            </a:r>
            <a:r>
              <a:rPr lang="en-US" sz="1600" dirty="0" smtClean="0"/>
              <a:t>PG</a:t>
            </a:r>
            <a:endParaRPr lang="en-US" sz="1600" dirty="0"/>
          </a:p>
          <a:p>
            <a:pPr marL="860425" lvl="2" indent="-230188">
              <a:buFont typeface="Wingdings" pitchFamily="2" charset="2"/>
              <a:buChar char="Ø"/>
              <a:tabLst>
                <a:tab pos="6400800" algn="l"/>
                <a:tab pos="6634163" algn="l"/>
                <a:tab pos="6913563" algn="l"/>
                <a:tab pos="7091363" algn="l"/>
                <a:tab pos="7370763" algn="l"/>
              </a:tabLst>
            </a:pPr>
            <a:r>
              <a:rPr lang="en-US" sz="1600" dirty="0"/>
              <a:t>NFES 0872 - FORM, OF-297 – EMERGENCY EQUIMENT SHIFT TICKET </a:t>
            </a:r>
            <a:r>
              <a:rPr lang="en-US" sz="1600" dirty="0" smtClean="0"/>
              <a:t>	</a:t>
            </a:r>
            <a:r>
              <a:rPr lang="en-US" sz="1600" dirty="0" smtClean="0"/>
              <a:t>		    15 -&gt; 25 PD</a:t>
            </a:r>
            <a:endParaRPr lang="en-US" sz="1600" dirty="0" smtClean="0"/>
          </a:p>
          <a:p>
            <a:pPr marL="860425" lvl="2" indent="-230188">
              <a:buFont typeface="Wingdings" pitchFamily="2" charset="2"/>
              <a:buChar char="Ø"/>
              <a:tabLst>
                <a:tab pos="6400800" algn="l"/>
                <a:tab pos="6634163" algn="l"/>
                <a:tab pos="6858000" algn="l"/>
                <a:tab pos="7202488" algn="l"/>
                <a:tab pos="7370763" algn="l"/>
              </a:tabLst>
            </a:pPr>
            <a:r>
              <a:rPr lang="en-US" sz="1600" dirty="0"/>
              <a:t>NFES 1336 - FORM, ICS-213 – GENERAL MESSAGE </a:t>
            </a:r>
            <a:r>
              <a:rPr lang="en-US" sz="1600" dirty="0" smtClean="0"/>
              <a:t>	  </a:t>
            </a:r>
            <a:r>
              <a:rPr lang="en-US" sz="1600" dirty="0" smtClean="0"/>
              <a:t>		     1 </a:t>
            </a:r>
            <a:r>
              <a:rPr lang="en-US" sz="1600" dirty="0" smtClean="0"/>
              <a:t>-&gt; </a:t>
            </a:r>
            <a:r>
              <a:rPr lang="en-US" sz="1600" dirty="0" smtClean="0"/>
              <a:t>2 PG</a:t>
            </a:r>
            <a:endParaRPr lang="en-US" sz="1600" dirty="0" smtClean="0"/>
          </a:p>
          <a:p>
            <a:pPr lvl="1">
              <a:buFont typeface="Wingdings" pitchFamily="2" charset="2"/>
              <a:buChar char="Ø"/>
            </a:pPr>
            <a:r>
              <a:rPr lang="en-US" sz="1600" dirty="0" smtClean="0">
                <a:solidFill>
                  <a:srgbClr val="00B050"/>
                </a:solidFill>
              </a:rPr>
              <a:t>Item </a:t>
            </a:r>
            <a:r>
              <a:rPr lang="en-US" sz="1600" dirty="0" smtClean="0">
                <a:solidFill>
                  <a:srgbClr val="00B050"/>
                </a:solidFill>
              </a:rPr>
              <a:t>Additions</a:t>
            </a:r>
            <a:endParaRPr lang="en-US" sz="1600" dirty="0">
              <a:solidFill>
                <a:prstClr val="black"/>
              </a:solidFill>
            </a:endParaRPr>
          </a:p>
          <a:p>
            <a:pPr marL="860425" lvl="2" indent="-230188">
              <a:buFont typeface="Wingdings" pitchFamily="2" charset="2"/>
              <a:buChar char="Ø"/>
            </a:pPr>
            <a:r>
              <a:rPr lang="en-US" sz="1600" dirty="0"/>
              <a:t>NFES 0447 - PENS, BLUE </a:t>
            </a:r>
            <a:r>
              <a:rPr lang="en-US" sz="1600" dirty="0" smtClean="0"/>
              <a:t>INK 				</a:t>
            </a:r>
            <a:r>
              <a:rPr lang="en-US" sz="1600" dirty="0"/>
              <a:t> </a:t>
            </a:r>
            <a:r>
              <a:rPr lang="en-US" sz="1600" dirty="0" smtClean="0"/>
              <a:t>               </a:t>
            </a:r>
            <a:r>
              <a:rPr lang="en-US" sz="1600" dirty="0" smtClean="0"/>
              <a:t>36 </a:t>
            </a:r>
            <a:r>
              <a:rPr lang="en-US" sz="1600" dirty="0" smtClean="0"/>
              <a:t>EA</a:t>
            </a:r>
          </a:p>
          <a:p>
            <a:pPr marL="860425" lvl="2" indent="-230188">
              <a:buFont typeface="Wingdings" pitchFamily="2" charset="2"/>
              <a:buChar char="Ø"/>
            </a:pPr>
            <a:r>
              <a:rPr lang="en-US" sz="1600" dirty="0" smtClean="0"/>
              <a:t>NFES 0766 - </a:t>
            </a:r>
            <a:r>
              <a:rPr lang="fr-FR" sz="1600" dirty="0"/>
              <a:t>ENVELOPE PLAIN MANILLA 9-1/4 X 12” </a:t>
            </a:r>
            <a:r>
              <a:rPr lang="fr-FR" sz="1600" dirty="0" smtClean="0"/>
              <a:t>		</a:t>
            </a:r>
            <a:r>
              <a:rPr lang="fr-FR" sz="1600" dirty="0" smtClean="0"/>
              <a:t>                50 </a:t>
            </a:r>
            <a:r>
              <a:rPr lang="fr-FR" sz="1600" dirty="0" smtClean="0"/>
              <a:t>EA</a:t>
            </a:r>
            <a:endParaRPr lang="en-US" sz="1600" dirty="0" smtClean="0"/>
          </a:p>
          <a:p>
            <a:pPr marL="860425" lvl="2" indent="-230188">
              <a:buFont typeface="Wingdings" pitchFamily="2" charset="2"/>
              <a:buChar char="Ø"/>
            </a:pPr>
            <a:r>
              <a:rPr lang="en-US" sz="1600" dirty="0" smtClean="0"/>
              <a:t>NFES 1051 - POST-IT </a:t>
            </a:r>
            <a:r>
              <a:rPr lang="en-US" sz="1600" dirty="0"/>
              <a:t>NOTES 3” X </a:t>
            </a:r>
            <a:r>
              <a:rPr lang="en-US" sz="1600" dirty="0" smtClean="0"/>
              <a:t>3” 				</a:t>
            </a:r>
            <a:r>
              <a:rPr lang="en-US" sz="1600" dirty="0" smtClean="0"/>
              <a:t>                10 </a:t>
            </a:r>
            <a:r>
              <a:rPr lang="en-US" sz="1600" dirty="0" smtClean="0"/>
              <a:t>PD</a:t>
            </a:r>
          </a:p>
          <a:p>
            <a:pPr marL="860425" lvl="2" indent="-230188">
              <a:buFont typeface="Wingdings" pitchFamily="2" charset="2"/>
              <a:buChar char="Ø"/>
              <a:tabLst>
                <a:tab pos="6456363" algn="l"/>
              </a:tabLst>
            </a:pPr>
            <a:r>
              <a:rPr lang="en-US" sz="1600" dirty="0" smtClean="0"/>
              <a:t>NFES 1039 </a:t>
            </a:r>
            <a:r>
              <a:rPr lang="en-US" sz="1600" dirty="0"/>
              <a:t>- HIGHLIGHTERS, MIXED </a:t>
            </a:r>
            <a:r>
              <a:rPr lang="en-US" sz="1600" dirty="0" smtClean="0"/>
              <a:t>COLORS </a:t>
            </a:r>
            <a:r>
              <a:rPr lang="en-US" sz="1600" dirty="0"/>
              <a:t>	</a:t>
            </a:r>
            <a:r>
              <a:rPr lang="en-US" sz="1600" dirty="0" smtClean="0"/>
              <a:t>               </a:t>
            </a:r>
            <a:r>
              <a:rPr lang="en-US" sz="1600" dirty="0" smtClean="0"/>
              <a:t>1 SE</a:t>
            </a:r>
          </a:p>
          <a:p>
            <a:pPr marL="860425" lvl="2" indent="-230188">
              <a:buFont typeface="Wingdings" pitchFamily="2" charset="2"/>
              <a:buChar char="Ø"/>
              <a:tabLst>
                <a:tab pos="6456363" algn="l"/>
              </a:tabLst>
            </a:pPr>
            <a:r>
              <a:rPr lang="en-US" sz="1600" dirty="0" smtClean="0"/>
              <a:t>NFES </a:t>
            </a:r>
            <a:r>
              <a:rPr lang="en-US" sz="1600" dirty="0"/>
              <a:t>1286 - FORM, </a:t>
            </a:r>
            <a:r>
              <a:rPr lang="en-US" sz="1600" dirty="0" smtClean="0"/>
              <a:t>OF-315A </a:t>
            </a:r>
            <a:r>
              <a:rPr lang="en-US" sz="1600" dirty="0"/>
              <a:t>– INCIDENT REPLACEMENT </a:t>
            </a:r>
            <a:r>
              <a:rPr lang="en-US" sz="1600" dirty="0" smtClean="0"/>
              <a:t>REQUISITION, </a:t>
            </a:r>
            <a:r>
              <a:rPr lang="en-US" sz="1600" dirty="0" smtClean="0"/>
              <a:t>CONT        1 </a:t>
            </a:r>
            <a:r>
              <a:rPr lang="en-US" sz="1600" dirty="0" smtClean="0"/>
              <a:t>PG</a:t>
            </a:r>
          </a:p>
          <a:p>
            <a:pPr marL="860425" lvl="2" indent="-230188">
              <a:buFont typeface="Wingdings" pitchFamily="2" charset="2"/>
              <a:buChar char="Ø"/>
              <a:tabLst>
                <a:tab pos="6288088" algn="l"/>
              </a:tabLst>
            </a:pPr>
            <a:r>
              <a:rPr lang="en-US" sz="1600" dirty="0" smtClean="0"/>
              <a:t>NFES 1300 </a:t>
            </a:r>
            <a:r>
              <a:rPr lang="en-US" sz="1600" dirty="0"/>
              <a:t>- </a:t>
            </a:r>
            <a:r>
              <a:rPr lang="en-US" sz="1600" dirty="0" smtClean="0"/>
              <a:t>FORM, OF-315 – INCIDENT REPLACEMENT REQUISITION 		  </a:t>
            </a:r>
            <a:r>
              <a:rPr lang="en-US" sz="1600" dirty="0" smtClean="0"/>
              <a:t>               1 </a:t>
            </a:r>
            <a:r>
              <a:rPr lang="en-US" sz="1600" dirty="0" smtClean="0"/>
              <a:t>PG</a:t>
            </a:r>
          </a:p>
          <a:p>
            <a:pPr marL="860425" lvl="2" indent="-230188">
              <a:buFont typeface="Wingdings" pitchFamily="2" charset="2"/>
              <a:buChar char="Ø"/>
              <a:tabLst>
                <a:tab pos="6456363" algn="l"/>
              </a:tabLst>
            </a:pPr>
            <a:r>
              <a:rPr lang="en-US" sz="1600" dirty="0" smtClean="0"/>
              <a:t>NFES </a:t>
            </a:r>
            <a:r>
              <a:rPr lang="en-US" sz="1600" dirty="0"/>
              <a:t>2113 - COMMERCIAL RENTAL/SERVICE ENVELOPE </a:t>
            </a:r>
            <a:r>
              <a:rPr lang="en-US" sz="1200" dirty="0" smtClean="0"/>
              <a:t>	 </a:t>
            </a:r>
            <a:r>
              <a:rPr lang="en-US" sz="1200" dirty="0" smtClean="0"/>
              <a:t>                    </a:t>
            </a:r>
            <a:r>
              <a:rPr lang="en-US" sz="1600" dirty="0" smtClean="0"/>
              <a:t>2 </a:t>
            </a:r>
            <a:r>
              <a:rPr lang="en-US" sz="1600" dirty="0" smtClean="0"/>
              <a:t>PG</a:t>
            </a:r>
          </a:p>
          <a:p>
            <a:pPr marL="860425" lvl="2" indent="-230188">
              <a:buFont typeface="Wingdings" pitchFamily="2" charset="2"/>
              <a:buChar char="Ø"/>
            </a:pPr>
            <a:endParaRPr lang="en-US" sz="1300" dirty="0"/>
          </a:p>
          <a:p>
            <a:pPr marL="860425" lvl="2" indent="-230188">
              <a:buFont typeface="Wingdings" pitchFamily="2" charset="2"/>
              <a:buChar char="Ø"/>
            </a:pPr>
            <a:endParaRPr lang="en-US" sz="1300" dirty="0"/>
          </a:p>
          <a:p>
            <a:pPr marL="860425" lvl="2" indent="-230188">
              <a:buFont typeface="Wingdings" pitchFamily="2" charset="2"/>
              <a:buChar char="Ø"/>
            </a:pPr>
            <a:endParaRPr lang="en-US" sz="1300" dirty="0" smtClean="0"/>
          </a:p>
          <a:p>
            <a:pPr marL="860425" lvl="2" indent="-230188">
              <a:buFont typeface="Wingdings" pitchFamily="2" charset="2"/>
              <a:buChar char="Ø"/>
            </a:pPr>
            <a:endParaRPr lang="en-US" sz="2400" dirty="0"/>
          </a:p>
        </p:txBody>
      </p:sp>
    </p:spTree>
    <p:extLst>
      <p:ext uri="{BB962C8B-B14F-4D97-AF65-F5344CB8AC3E}">
        <p14:creationId xmlns:p14="http://schemas.microsoft.com/office/powerpoint/2010/main" val="2995341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3600" b="1" dirty="0" smtClean="0">
                <a:effectLst>
                  <a:outerShdw blurRad="38100" dist="38100" dir="2700000" algn="tl">
                    <a:srgbClr val="000000">
                      <a:alpha val="43137"/>
                    </a:srgbClr>
                  </a:outerShdw>
                </a:effectLst>
              </a:rPr>
              <a:t>2016 </a:t>
            </a:r>
            <a:r>
              <a:rPr lang="en-US" sz="3600" b="1" dirty="0">
                <a:effectLst>
                  <a:outerShdw blurRad="38100" dist="38100" dir="2700000" algn="tl">
                    <a:srgbClr val="000000">
                      <a:alpha val="43137"/>
                    </a:srgbClr>
                  </a:outerShdw>
                </a:effectLst>
              </a:rPr>
              <a:t>NFES KIT </a:t>
            </a:r>
            <a:r>
              <a:rPr lang="en-US" sz="3600" b="1" dirty="0" smtClean="0">
                <a:effectLst>
                  <a:outerShdw blurRad="38100" dist="38100" dir="2700000" algn="tl">
                    <a:srgbClr val="000000">
                      <a:alpha val="43137"/>
                    </a:srgbClr>
                  </a:outerShdw>
                </a:effectLst>
              </a:rPr>
              <a:t>CHANGES Continued…</a:t>
            </a:r>
            <a:endParaRPr lang="en-US" sz="3600" dirty="0"/>
          </a:p>
        </p:txBody>
      </p:sp>
      <p:sp>
        <p:nvSpPr>
          <p:cNvPr id="3" name="Content Placeholder 2"/>
          <p:cNvSpPr>
            <a:spLocks noGrp="1"/>
          </p:cNvSpPr>
          <p:nvPr>
            <p:ph idx="1"/>
          </p:nvPr>
        </p:nvSpPr>
        <p:spPr>
          <a:xfrm>
            <a:off x="457200" y="990600"/>
            <a:ext cx="8229600" cy="5410200"/>
          </a:xfrm>
        </p:spPr>
        <p:txBody>
          <a:bodyPr>
            <a:normAutofit/>
          </a:bodyPr>
          <a:lstStyle/>
          <a:p>
            <a:pPr marL="0" lvl="0" indent="0">
              <a:buNone/>
            </a:pPr>
            <a:r>
              <a:rPr lang="en-US" sz="1600" b="1" dirty="0">
                <a:solidFill>
                  <a:prstClr val="black"/>
                </a:solidFill>
              </a:rPr>
              <a:t>NFES 0260 - KIT, PUMP TOOL ROLL, FIRE </a:t>
            </a:r>
            <a:r>
              <a:rPr lang="en-US" sz="1600" b="1" dirty="0" smtClean="0">
                <a:solidFill>
                  <a:prstClr val="black"/>
                </a:solidFill>
              </a:rPr>
              <a:t>PORTABLE</a:t>
            </a:r>
            <a:endParaRPr lang="en-US" sz="1600" dirty="0">
              <a:solidFill>
                <a:srgbClr val="FF0000"/>
              </a:solidFill>
            </a:endParaRPr>
          </a:p>
          <a:p>
            <a:pPr lvl="1">
              <a:buFont typeface="Wingdings" panose="05000000000000000000" pitchFamily="2" charset="2"/>
              <a:buChar char="Ø"/>
            </a:pPr>
            <a:r>
              <a:rPr lang="en-US" sz="1600" dirty="0" smtClean="0">
                <a:solidFill>
                  <a:srgbClr val="FF0000"/>
                </a:solidFill>
              </a:rPr>
              <a:t>Item Removal</a:t>
            </a:r>
            <a:endParaRPr lang="en-US" sz="1600" dirty="0">
              <a:solidFill>
                <a:srgbClr val="FF0000"/>
              </a:solidFill>
            </a:endParaRPr>
          </a:p>
          <a:p>
            <a:pPr marL="860425" lvl="2">
              <a:buFont typeface="Wingdings" panose="05000000000000000000" pitchFamily="2" charset="2"/>
              <a:buChar char="Ø"/>
            </a:pPr>
            <a:r>
              <a:rPr lang="en-US" sz="1600" dirty="0">
                <a:solidFill>
                  <a:prstClr val="black"/>
                </a:solidFill>
              </a:rPr>
              <a:t>NFES 2591 – </a:t>
            </a:r>
            <a:r>
              <a:rPr lang="en-US" sz="1600" dirty="0" smtClean="0">
                <a:solidFill>
                  <a:prstClr val="black"/>
                </a:solidFill>
              </a:rPr>
              <a:t>GAUGE, </a:t>
            </a:r>
            <a:r>
              <a:rPr lang="en-US" sz="1600" dirty="0">
                <a:solidFill>
                  <a:prstClr val="black"/>
                </a:solidFill>
              </a:rPr>
              <a:t>FEELER</a:t>
            </a:r>
          </a:p>
          <a:p>
            <a:pPr marL="860425" lvl="2">
              <a:buFont typeface="Wingdings" panose="05000000000000000000" pitchFamily="2" charset="2"/>
              <a:buChar char="Ø"/>
            </a:pPr>
            <a:r>
              <a:rPr lang="en-US" sz="1600" dirty="0">
                <a:solidFill>
                  <a:prstClr val="black"/>
                </a:solidFill>
              </a:rPr>
              <a:t>NFES 0261 – </a:t>
            </a:r>
            <a:r>
              <a:rPr lang="en-US" sz="1600" dirty="0" smtClean="0">
                <a:solidFill>
                  <a:prstClr val="black"/>
                </a:solidFill>
              </a:rPr>
              <a:t>TOOL, CARB ADJ</a:t>
            </a:r>
          </a:p>
          <a:p>
            <a:pPr marL="914400" lvl="2" indent="0">
              <a:buNone/>
            </a:pPr>
            <a:endParaRPr lang="en-US" sz="1600" b="1" dirty="0" smtClean="0">
              <a:solidFill>
                <a:prstClr val="black"/>
              </a:solidFill>
            </a:endParaRPr>
          </a:p>
          <a:p>
            <a:pPr marL="0" lvl="2" indent="0">
              <a:buNone/>
            </a:pPr>
            <a:r>
              <a:rPr lang="en-US" sz="1600" b="1" dirty="0" smtClean="0"/>
              <a:t>NFES 0910 </a:t>
            </a:r>
            <a:r>
              <a:rPr lang="en-US" sz="1600" b="1" dirty="0"/>
              <a:t>- KIT</a:t>
            </a:r>
            <a:r>
              <a:rPr lang="en-US" sz="1600" b="1" dirty="0" smtClean="0"/>
              <a:t>, LOGISTICS </a:t>
            </a:r>
          </a:p>
          <a:p>
            <a:pPr lvl="1">
              <a:buFont typeface="Wingdings" panose="05000000000000000000" pitchFamily="2" charset="2"/>
              <a:buChar char="Ø"/>
            </a:pPr>
            <a:r>
              <a:rPr lang="en-US" sz="1600" dirty="0" smtClean="0">
                <a:solidFill>
                  <a:srgbClr val="FF0000"/>
                </a:solidFill>
              </a:rPr>
              <a:t>Item Removal</a:t>
            </a:r>
            <a:endParaRPr lang="en-US" sz="1600" dirty="0">
              <a:solidFill>
                <a:srgbClr val="FF0000"/>
              </a:solidFill>
            </a:endParaRPr>
          </a:p>
          <a:p>
            <a:pPr marL="860425" lvl="2" indent="-230188">
              <a:buFont typeface="Wingdings" panose="05000000000000000000" pitchFamily="2" charset="2"/>
              <a:buChar char="Ø"/>
            </a:pPr>
            <a:r>
              <a:rPr lang="en-US" sz="1600" dirty="0">
                <a:solidFill>
                  <a:prstClr val="black"/>
                </a:solidFill>
              </a:rPr>
              <a:t>NFES </a:t>
            </a:r>
            <a:r>
              <a:rPr lang="en-US" sz="1600" dirty="0" smtClean="0">
                <a:solidFill>
                  <a:prstClr val="black"/>
                </a:solidFill>
              </a:rPr>
              <a:t>0288 </a:t>
            </a:r>
            <a:r>
              <a:rPr lang="en-US" sz="1600" dirty="0">
                <a:solidFill>
                  <a:prstClr val="black"/>
                </a:solidFill>
              </a:rPr>
              <a:t>– CLOCK, DIGITAL, BATTERY </a:t>
            </a:r>
            <a:r>
              <a:rPr lang="en-US" sz="1600" dirty="0" smtClean="0">
                <a:solidFill>
                  <a:prstClr val="black"/>
                </a:solidFill>
              </a:rPr>
              <a:t>OPERATED</a:t>
            </a:r>
          </a:p>
          <a:p>
            <a:pPr marL="860425" lvl="2" indent="-230188">
              <a:buFont typeface="Wingdings" panose="05000000000000000000" pitchFamily="2" charset="2"/>
              <a:buChar char="Ø"/>
            </a:pPr>
            <a:r>
              <a:rPr lang="en-US" sz="1600" dirty="0" smtClean="0">
                <a:solidFill>
                  <a:prstClr val="black"/>
                </a:solidFill>
              </a:rPr>
              <a:t>NFES 0364 </a:t>
            </a:r>
            <a:r>
              <a:rPr lang="en-US" sz="1600" dirty="0">
                <a:solidFill>
                  <a:prstClr val="black"/>
                </a:solidFill>
              </a:rPr>
              <a:t>– ATLAS, ROAD, NORTH </a:t>
            </a:r>
            <a:r>
              <a:rPr lang="en-US" sz="1600" dirty="0" smtClean="0">
                <a:solidFill>
                  <a:prstClr val="black"/>
                </a:solidFill>
              </a:rPr>
              <a:t>AMERICA</a:t>
            </a:r>
            <a:endParaRPr lang="en-US" sz="1600" dirty="0">
              <a:solidFill>
                <a:prstClr val="black"/>
              </a:solidFill>
            </a:endParaRPr>
          </a:p>
          <a:p>
            <a:pPr lvl="1">
              <a:buFont typeface="Wingdings" panose="05000000000000000000" pitchFamily="2" charset="2"/>
              <a:buChar char="Ø"/>
            </a:pPr>
            <a:r>
              <a:rPr lang="en-US" sz="1600" dirty="0" smtClean="0">
                <a:solidFill>
                  <a:srgbClr val="00B050"/>
                </a:solidFill>
              </a:rPr>
              <a:t>Item Additions</a:t>
            </a:r>
            <a:endParaRPr lang="en-US" sz="1600" dirty="0">
              <a:solidFill>
                <a:srgbClr val="00B050"/>
              </a:solidFill>
            </a:endParaRPr>
          </a:p>
          <a:p>
            <a:pPr marL="860425" lvl="2" indent="-230188">
              <a:buFont typeface="Wingdings" pitchFamily="2" charset="2"/>
              <a:buChar char="Ø"/>
            </a:pPr>
            <a:r>
              <a:rPr lang="en-US" sz="1600" dirty="0" smtClean="0">
                <a:solidFill>
                  <a:prstClr val="black"/>
                </a:solidFill>
              </a:rPr>
              <a:t>NFES </a:t>
            </a:r>
            <a:r>
              <a:rPr lang="en-US" sz="1600" dirty="0">
                <a:solidFill>
                  <a:prstClr val="black"/>
                </a:solidFill>
              </a:rPr>
              <a:t>0420 - FORM, OF-304 </a:t>
            </a:r>
            <a:r>
              <a:rPr lang="en-US" sz="1600" dirty="0" smtClean="0">
                <a:solidFill>
                  <a:prstClr val="black"/>
                </a:solidFill>
              </a:rPr>
              <a:t> </a:t>
            </a:r>
            <a:r>
              <a:rPr lang="en-US" sz="1600" dirty="0">
                <a:solidFill>
                  <a:prstClr val="black"/>
                </a:solidFill>
              </a:rPr>
              <a:t>EMERGENCY EQUIPMENT FUEL AND OIL ISSUE </a:t>
            </a:r>
            <a:r>
              <a:rPr lang="en-US" sz="1600" dirty="0" smtClean="0">
                <a:solidFill>
                  <a:prstClr val="black"/>
                </a:solidFill>
              </a:rPr>
              <a:t>	</a:t>
            </a:r>
            <a:r>
              <a:rPr lang="en-US" sz="1600" dirty="0" smtClean="0">
                <a:solidFill>
                  <a:prstClr val="black"/>
                </a:solidFill>
              </a:rPr>
              <a:t> 6 </a:t>
            </a:r>
            <a:r>
              <a:rPr lang="en-US" sz="1600" dirty="0" smtClean="0">
                <a:solidFill>
                  <a:prstClr val="black"/>
                </a:solidFill>
              </a:rPr>
              <a:t>PD</a:t>
            </a:r>
            <a:endParaRPr lang="en-US" sz="1600" dirty="0">
              <a:solidFill>
                <a:prstClr val="black"/>
              </a:solidFill>
            </a:endParaRPr>
          </a:p>
          <a:p>
            <a:pPr marL="860425" lvl="2" indent="-230188">
              <a:buFont typeface="Wingdings" pitchFamily="2" charset="2"/>
              <a:buChar char="Ø"/>
            </a:pPr>
            <a:r>
              <a:rPr lang="en-US" sz="1600" dirty="0">
                <a:solidFill>
                  <a:prstClr val="black"/>
                </a:solidFill>
              </a:rPr>
              <a:t>NFES 0422 - FORM, OF-305 </a:t>
            </a:r>
            <a:r>
              <a:rPr lang="en-US" sz="1600" dirty="0" smtClean="0">
                <a:solidFill>
                  <a:prstClr val="black"/>
                </a:solidFill>
              </a:rPr>
              <a:t> </a:t>
            </a:r>
            <a:r>
              <a:rPr lang="en-US" sz="1600" dirty="0">
                <a:solidFill>
                  <a:prstClr val="black"/>
                </a:solidFill>
              </a:rPr>
              <a:t>EMERGENCY EQUIPMENT RENTAL USE ENVELOPE </a:t>
            </a:r>
            <a:r>
              <a:rPr lang="en-US" sz="1600" dirty="0" smtClean="0">
                <a:solidFill>
                  <a:prstClr val="black"/>
                </a:solidFill>
              </a:rPr>
              <a:t> 1 </a:t>
            </a:r>
            <a:r>
              <a:rPr lang="en-US" sz="1600" dirty="0" smtClean="0">
                <a:solidFill>
                  <a:prstClr val="black"/>
                </a:solidFill>
              </a:rPr>
              <a:t>PG</a:t>
            </a:r>
            <a:endParaRPr lang="en-US" sz="1600" dirty="0">
              <a:solidFill>
                <a:prstClr val="black"/>
              </a:solidFill>
            </a:endParaRPr>
          </a:p>
          <a:p>
            <a:pPr lvl="2">
              <a:buFont typeface="Wingdings" panose="05000000000000000000" pitchFamily="2" charset="2"/>
              <a:buChar char="Ø"/>
            </a:pPr>
            <a:endParaRPr lang="en-US" sz="1600" b="1" dirty="0" smtClean="0"/>
          </a:p>
          <a:p>
            <a:pPr marL="0" indent="0">
              <a:buNone/>
            </a:pPr>
            <a:r>
              <a:rPr lang="en-US" sz="1600" b="1" dirty="0" smtClean="0"/>
              <a:t>NFES 1040 - KIT, CRASH </a:t>
            </a:r>
            <a:r>
              <a:rPr lang="en-US" sz="1600" b="1" dirty="0" smtClean="0"/>
              <a:t>RESCUE</a:t>
            </a:r>
            <a:endParaRPr lang="en-US" sz="1600" b="1" dirty="0" smtClean="0"/>
          </a:p>
          <a:p>
            <a:pPr lvl="1">
              <a:buFont typeface="Wingdings" panose="05000000000000000000" pitchFamily="2" charset="2"/>
              <a:buChar char="Ø"/>
            </a:pPr>
            <a:r>
              <a:rPr lang="en-US" sz="1600" dirty="0" smtClean="0">
                <a:solidFill>
                  <a:srgbClr val="0070C0"/>
                </a:solidFill>
              </a:rPr>
              <a:t>Item Quantity Changes</a:t>
            </a:r>
            <a:endParaRPr lang="en-US" sz="1600" dirty="0" smtClean="0"/>
          </a:p>
          <a:p>
            <a:pPr marL="860425" lvl="2">
              <a:buFont typeface="Wingdings" panose="05000000000000000000" pitchFamily="2" charset="2"/>
              <a:buChar char="Ø"/>
              <a:tabLst>
                <a:tab pos="6400800" algn="l"/>
                <a:tab pos="6858000" algn="l"/>
                <a:tab pos="7091363" algn="l"/>
              </a:tabLst>
            </a:pPr>
            <a:r>
              <a:rPr lang="en-US" sz="1600" dirty="0" smtClean="0"/>
              <a:t>NFES 1281 – BLADE, HACKSAW</a:t>
            </a:r>
            <a:r>
              <a:rPr lang="en-US" sz="1600" dirty="0"/>
              <a:t>	</a:t>
            </a:r>
            <a:r>
              <a:rPr lang="en-US" sz="1600" dirty="0" smtClean="0"/>
              <a:t>         10 </a:t>
            </a:r>
            <a:r>
              <a:rPr lang="en-US" sz="1600" dirty="0" smtClean="0"/>
              <a:t>-&gt;</a:t>
            </a:r>
            <a:r>
              <a:rPr lang="en-US" sz="1600" dirty="0" smtClean="0"/>
              <a:t>	5 EA</a:t>
            </a:r>
          </a:p>
          <a:p>
            <a:pPr marL="914400" lvl="2" indent="0">
              <a:buNone/>
            </a:pPr>
            <a:endParaRPr lang="en-US" dirty="0" smtClean="0"/>
          </a:p>
          <a:p>
            <a:pPr marL="1200150" lvl="2" indent="-285750">
              <a:buFont typeface="Wingdings" pitchFamily="2" charset="2"/>
              <a:buChar char="Ø"/>
            </a:pPr>
            <a:endParaRPr lang="en-US" dirty="0" smtClean="0"/>
          </a:p>
          <a:p>
            <a:pPr marL="1200150" lvl="2" indent="-285750">
              <a:buFont typeface="Wingdings" pitchFamily="2" charset="2"/>
              <a:buChar char="Ø"/>
            </a:pPr>
            <a:endParaRPr lang="en-US" dirty="0"/>
          </a:p>
          <a:p>
            <a:pPr marL="0" lvl="0" indent="0">
              <a:buNone/>
            </a:pPr>
            <a:endParaRPr lang="en-US" sz="2400" dirty="0"/>
          </a:p>
        </p:txBody>
      </p:sp>
    </p:spTree>
    <p:extLst>
      <p:ext uri="{BB962C8B-B14F-4D97-AF65-F5344CB8AC3E}">
        <p14:creationId xmlns:p14="http://schemas.microsoft.com/office/powerpoint/2010/main" val="3849835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NFES KIT </a:t>
            </a:r>
            <a:r>
              <a:rPr lang="en-US" sz="3600" b="1" dirty="0" smtClean="0">
                <a:effectLst>
                  <a:outerShdw blurRad="38100" dist="38100" dir="2700000" algn="tl">
                    <a:srgbClr val="000000">
                      <a:alpha val="43137"/>
                    </a:srgbClr>
                  </a:outerShdw>
                </a:effectLst>
              </a:rPr>
              <a:t>UPDATES</a:t>
            </a:r>
            <a:endParaRPr lang="en-US" sz="3600" dirty="0"/>
          </a:p>
        </p:txBody>
      </p:sp>
      <p:sp>
        <p:nvSpPr>
          <p:cNvPr id="3" name="Content Placeholder 2"/>
          <p:cNvSpPr>
            <a:spLocks noGrp="1"/>
          </p:cNvSpPr>
          <p:nvPr>
            <p:ph idx="1"/>
          </p:nvPr>
        </p:nvSpPr>
        <p:spPr>
          <a:xfrm>
            <a:off x="152400" y="990600"/>
            <a:ext cx="8229600" cy="5410200"/>
          </a:xfrm>
        </p:spPr>
        <p:txBody>
          <a:bodyPr>
            <a:normAutofit fontScale="77500" lnSpcReduction="20000"/>
          </a:bodyPr>
          <a:lstStyle/>
          <a:p>
            <a:r>
              <a:rPr lang="en-US" sz="1600" b="1" dirty="0" smtClean="0">
                <a:solidFill>
                  <a:prstClr val="black"/>
                </a:solidFill>
              </a:rPr>
              <a:t>NATIONAL SMOKE MONITORING PROGRAM</a:t>
            </a:r>
          </a:p>
          <a:p>
            <a:pPr lvl="1">
              <a:buFont typeface="Wingdings" panose="05000000000000000000" pitchFamily="2" charset="2"/>
              <a:buChar char="Ø"/>
            </a:pPr>
            <a:r>
              <a:rPr lang="en-US" sz="1400" dirty="0" smtClean="0">
                <a:solidFill>
                  <a:prstClr val="black"/>
                </a:solidFill>
              </a:rPr>
              <a:t>Host – Rocky Mountain Interagency Support Cache</a:t>
            </a:r>
          </a:p>
          <a:p>
            <a:pPr lvl="1">
              <a:buFont typeface="Wingdings" panose="05000000000000000000" pitchFamily="2" charset="2"/>
              <a:buChar char="Ø"/>
            </a:pPr>
            <a:r>
              <a:rPr lang="en-US" sz="1400" dirty="0" smtClean="0">
                <a:solidFill>
                  <a:prstClr val="black"/>
                </a:solidFill>
              </a:rPr>
              <a:t>20 E-Sampler Kits and 4 E-Bam Kits (more E-</a:t>
            </a:r>
            <a:r>
              <a:rPr lang="en-US" sz="1400" dirty="0" err="1" smtClean="0">
                <a:solidFill>
                  <a:prstClr val="black"/>
                </a:solidFill>
              </a:rPr>
              <a:t>Bam’s</a:t>
            </a:r>
            <a:r>
              <a:rPr lang="en-US" sz="1400" dirty="0" smtClean="0">
                <a:solidFill>
                  <a:prstClr val="black"/>
                </a:solidFill>
              </a:rPr>
              <a:t> soon)</a:t>
            </a:r>
            <a:endParaRPr lang="en-US" sz="1400" dirty="0" smtClean="0">
              <a:solidFill>
                <a:prstClr val="black"/>
              </a:solidFill>
            </a:endParaRPr>
          </a:p>
          <a:p>
            <a:pPr lvl="1">
              <a:buFont typeface="Wingdings" panose="05000000000000000000" pitchFamily="2" charset="2"/>
              <a:buChar char="Ø"/>
            </a:pPr>
            <a:endParaRPr lang="en-US" sz="1400" dirty="0" smtClean="0">
              <a:solidFill>
                <a:prstClr val="black"/>
              </a:solidFill>
            </a:endParaRPr>
          </a:p>
          <a:p>
            <a:r>
              <a:rPr lang="en-US" sz="1600" b="1" dirty="0"/>
              <a:t>FUEL GEYSER WARNING Labels and Tags will now be seen on the following</a:t>
            </a:r>
          </a:p>
          <a:p>
            <a:pPr lvl="1">
              <a:buFont typeface="Wingdings" panose="05000000000000000000" pitchFamily="2" charset="2"/>
              <a:buChar char="Ø"/>
            </a:pPr>
            <a:r>
              <a:rPr lang="en-US" sz="1400" dirty="0"/>
              <a:t>Chainsaw Kit Carton </a:t>
            </a:r>
          </a:p>
          <a:p>
            <a:pPr lvl="1">
              <a:buFont typeface="Wingdings" panose="05000000000000000000" pitchFamily="2" charset="2"/>
              <a:buChar char="Ø"/>
            </a:pPr>
            <a:r>
              <a:rPr lang="en-US" sz="1400" dirty="0"/>
              <a:t>Chainsaws, Leaf Blowers and possibly Lightweight Pumps</a:t>
            </a:r>
          </a:p>
          <a:p>
            <a:pPr lvl="1">
              <a:buFont typeface="Wingdings" panose="05000000000000000000" pitchFamily="2" charset="2"/>
              <a:buChar char="Ø"/>
            </a:pPr>
            <a:r>
              <a:rPr lang="en-US" sz="1400" dirty="0" err="1"/>
              <a:t>Dolmars</a:t>
            </a:r>
            <a:r>
              <a:rPr lang="en-US" sz="1400" dirty="0"/>
              <a:t>, </a:t>
            </a:r>
            <a:r>
              <a:rPr lang="en-US" sz="1400" dirty="0" smtClean="0"/>
              <a:t>Sig Bottles </a:t>
            </a:r>
            <a:r>
              <a:rPr lang="en-US" sz="1400" dirty="0"/>
              <a:t>and </a:t>
            </a:r>
            <a:r>
              <a:rPr lang="en-US" sz="1400" dirty="0" smtClean="0"/>
              <a:t>Jerry Cans</a:t>
            </a:r>
            <a:endParaRPr lang="en-US" sz="1400" dirty="0"/>
          </a:p>
          <a:p>
            <a:endParaRPr lang="en-US" sz="1600" b="1" dirty="0" smtClean="0">
              <a:solidFill>
                <a:prstClr val="black"/>
              </a:solidFill>
            </a:endParaRPr>
          </a:p>
          <a:p>
            <a:r>
              <a:rPr lang="en-US" sz="1600" b="1" dirty="0" smtClean="0">
                <a:solidFill>
                  <a:prstClr val="black"/>
                </a:solidFill>
              </a:rPr>
              <a:t>NFES 0549 – KIT, SHELTER 20’ OCTOGON (YURTS)</a:t>
            </a:r>
          </a:p>
          <a:p>
            <a:pPr lvl="1">
              <a:buFont typeface="Wingdings" panose="05000000000000000000" pitchFamily="2" charset="2"/>
              <a:buChar char="Ø"/>
            </a:pPr>
            <a:r>
              <a:rPr lang="en-US" sz="1400" dirty="0" smtClean="0">
                <a:solidFill>
                  <a:prstClr val="black"/>
                </a:solidFill>
              </a:rPr>
              <a:t>National Kit Committee tasked with standardizing </a:t>
            </a:r>
          </a:p>
          <a:p>
            <a:pPr marL="457200" lvl="1" indent="0">
              <a:buNone/>
            </a:pPr>
            <a:r>
              <a:rPr lang="en-US" sz="1400" dirty="0" smtClean="0">
                <a:solidFill>
                  <a:prstClr val="black"/>
                </a:solidFill>
              </a:rPr>
              <a:t>         and updating kit component list throughout NISC’s</a:t>
            </a:r>
          </a:p>
          <a:p>
            <a:pPr lvl="1">
              <a:buFont typeface="Wingdings" panose="05000000000000000000" pitchFamily="2" charset="2"/>
              <a:buChar char="Ø"/>
            </a:pPr>
            <a:r>
              <a:rPr lang="en-US" sz="1400" dirty="0" smtClean="0">
                <a:solidFill>
                  <a:prstClr val="black"/>
                </a:solidFill>
              </a:rPr>
              <a:t>Recommended additions; </a:t>
            </a:r>
          </a:p>
          <a:p>
            <a:pPr lvl="2">
              <a:buFont typeface="Wingdings" panose="05000000000000000000" pitchFamily="2" charset="2"/>
              <a:buChar char="Ø"/>
            </a:pPr>
            <a:r>
              <a:rPr lang="en-US" sz="1400" dirty="0" smtClean="0">
                <a:solidFill>
                  <a:prstClr val="black"/>
                </a:solidFill>
              </a:rPr>
              <a:t>Floor</a:t>
            </a:r>
          </a:p>
          <a:p>
            <a:pPr lvl="2">
              <a:buFont typeface="Wingdings" panose="05000000000000000000" pitchFamily="2" charset="2"/>
              <a:buChar char="Ø"/>
            </a:pPr>
            <a:r>
              <a:rPr lang="en-US" sz="1400" dirty="0" smtClean="0">
                <a:solidFill>
                  <a:prstClr val="black"/>
                </a:solidFill>
              </a:rPr>
              <a:t>Kit, High Wind Tie Down</a:t>
            </a:r>
          </a:p>
          <a:p>
            <a:pPr lvl="2">
              <a:buFont typeface="Wingdings" panose="05000000000000000000" pitchFamily="2" charset="2"/>
              <a:buChar char="Ø"/>
            </a:pPr>
            <a:r>
              <a:rPr lang="en-US" sz="1400" dirty="0" smtClean="0">
                <a:solidFill>
                  <a:prstClr val="black"/>
                </a:solidFill>
              </a:rPr>
              <a:t>Ramp, Double Door Entrance</a:t>
            </a:r>
          </a:p>
          <a:p>
            <a:pPr lvl="2">
              <a:buFont typeface="Wingdings" panose="05000000000000000000" pitchFamily="2" charset="2"/>
              <a:buChar char="Ø"/>
            </a:pPr>
            <a:r>
              <a:rPr lang="en-US" sz="1400" dirty="0" smtClean="0">
                <a:solidFill>
                  <a:prstClr val="black"/>
                </a:solidFill>
              </a:rPr>
              <a:t>Kit, Insulation</a:t>
            </a:r>
            <a:endParaRPr lang="en-US" sz="1400" dirty="0" smtClean="0">
              <a:solidFill>
                <a:prstClr val="black"/>
              </a:solidFill>
            </a:endParaRPr>
          </a:p>
          <a:p>
            <a:pPr lvl="1">
              <a:buFont typeface="Wingdings" panose="05000000000000000000" pitchFamily="2" charset="2"/>
              <a:buChar char="Ø"/>
            </a:pPr>
            <a:r>
              <a:rPr lang="en-US" sz="1400" dirty="0" smtClean="0">
                <a:solidFill>
                  <a:prstClr val="black"/>
                </a:solidFill>
              </a:rPr>
              <a:t>Convert single door kits to double door kits</a:t>
            </a:r>
          </a:p>
          <a:p>
            <a:pPr lvl="1">
              <a:buFont typeface="Wingdings" panose="05000000000000000000" pitchFamily="2" charset="2"/>
              <a:buChar char="Ø"/>
            </a:pPr>
            <a:r>
              <a:rPr lang="en-US" sz="1400" dirty="0" smtClean="0">
                <a:solidFill>
                  <a:prstClr val="black"/>
                </a:solidFill>
              </a:rPr>
              <a:t>Heater project tested in RM Region in 2016 and continued research by </a:t>
            </a:r>
            <a:r>
              <a:rPr lang="en-US" sz="1400" dirty="0">
                <a:solidFill>
                  <a:prstClr val="black"/>
                </a:solidFill>
              </a:rPr>
              <a:t>SDTDC</a:t>
            </a:r>
            <a:endParaRPr lang="en-US" sz="1400" dirty="0" smtClean="0">
              <a:solidFill>
                <a:prstClr val="black"/>
              </a:solidFill>
            </a:endParaRPr>
          </a:p>
          <a:p>
            <a:pPr marL="457200" lvl="1" indent="0">
              <a:buNone/>
            </a:pPr>
            <a:endParaRPr lang="en-US" sz="1400" dirty="0" smtClean="0">
              <a:solidFill>
                <a:prstClr val="black"/>
              </a:solidFill>
            </a:endParaRPr>
          </a:p>
          <a:p>
            <a:r>
              <a:rPr lang="en-US" sz="1600" b="1" dirty="0" smtClean="0"/>
              <a:t>INTRODUCTION OF NFES 8753 – KIT, LEAF BLOWER IN SOUTHERN AREA</a:t>
            </a:r>
          </a:p>
          <a:p>
            <a:endParaRPr lang="en-US" sz="1600" b="1" dirty="0" smtClean="0"/>
          </a:p>
          <a:p>
            <a:r>
              <a:rPr lang="en-US" sz="1600" b="1" dirty="0"/>
              <a:t>2017 Kit Updates also affect region specific kit due to </a:t>
            </a:r>
            <a:r>
              <a:rPr lang="en-US" sz="1600" b="1" dirty="0" err="1"/>
              <a:t>stardard</a:t>
            </a:r>
            <a:r>
              <a:rPr lang="en-US" sz="1600" b="1" dirty="0"/>
              <a:t> packaging of earplugs and transition to 10w-30 </a:t>
            </a:r>
            <a:r>
              <a:rPr lang="en-US" sz="1600" b="1" dirty="0" smtClean="0"/>
              <a:t>oil</a:t>
            </a:r>
          </a:p>
          <a:p>
            <a:endParaRPr lang="en-US" sz="1600" b="1" dirty="0"/>
          </a:p>
          <a:p>
            <a:r>
              <a:rPr lang="en-US" sz="1600" b="1" dirty="0" smtClean="0"/>
              <a:t>Stihl Chainsaw recall (MS461/MS461R) – 338 NISC’s chainsaws were affected by this recall</a:t>
            </a:r>
            <a:endParaRPr lang="en-US" sz="1600" b="1" dirty="0"/>
          </a:p>
          <a:p>
            <a:pPr marL="0" indent="0">
              <a:buNone/>
            </a:pPr>
            <a:endParaRPr lang="en-US" sz="1600" b="1" dirty="0"/>
          </a:p>
          <a:p>
            <a:r>
              <a:rPr lang="en-US" sz="1600" b="1" dirty="0" smtClean="0"/>
              <a:t>2018 – Proposed changes to 0800 Planning Kit and 6051 Multi-Light Kit</a:t>
            </a:r>
          </a:p>
          <a:p>
            <a:endParaRPr lang="en-US" sz="1600" b="1" dirty="0" smtClean="0"/>
          </a:p>
          <a:p>
            <a:pPr lvl="1">
              <a:buFont typeface="Wingdings" panose="05000000000000000000" pitchFamily="2" charset="2"/>
              <a:buChar char="Ø"/>
            </a:pPr>
            <a:endParaRPr lang="en-US" sz="1400" dirty="0"/>
          </a:p>
          <a:p>
            <a:endParaRPr lang="en-US" sz="1600" b="1" dirty="0"/>
          </a:p>
        </p:txBody>
      </p:sp>
      <p:pic>
        <p:nvPicPr>
          <p:cNvPr id="7" name="Picture 6" descr="C:\Users\mmedina\AppData\Local\Microsoft\Windows\Temporary Internet Files\Content.Outlook\16ATEZI9\FUEL_WARNING_LABEL_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089" y="2244611"/>
            <a:ext cx="2398222" cy="1234440"/>
          </a:xfrm>
          <a:prstGeom prst="rect">
            <a:avLst/>
          </a:prstGeom>
          <a:noFill/>
          <a:ln>
            <a:noFill/>
          </a:ln>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055144"/>
            <a:ext cx="2438400" cy="1124923"/>
          </a:xfrm>
          <a:prstGeom prst="rect">
            <a:avLst/>
          </a:prstGeom>
        </p:spPr>
      </p:pic>
    </p:spTree>
    <p:extLst>
      <p:ext uri="{BB962C8B-B14F-4D97-AF65-F5344CB8AC3E}">
        <p14:creationId xmlns:p14="http://schemas.microsoft.com/office/powerpoint/2010/main" val="316437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effectLst>
                  <a:outerShdw blurRad="38100" dist="38100" dir="2700000" algn="tl">
                    <a:srgbClr val="000000">
                      <a:alpha val="43137"/>
                    </a:srgbClr>
                  </a:outerShdw>
                </a:effectLst>
              </a:rPr>
              <a:t>ISSUES AND </a:t>
            </a:r>
            <a:r>
              <a:rPr lang="en-US" sz="3600" b="1" dirty="0" smtClean="0">
                <a:effectLst>
                  <a:outerShdw blurRad="38100" dist="38100" dir="2700000" algn="tl">
                    <a:srgbClr val="000000">
                      <a:alpha val="43137"/>
                    </a:srgbClr>
                  </a:outerShdw>
                </a:effectLst>
              </a:rPr>
              <a:t>CONCERNS</a:t>
            </a:r>
            <a:endParaRPr lang="en-US" sz="3600" dirty="0">
              <a:solidFill>
                <a:srgbClr val="C00000"/>
              </a:solidFill>
            </a:endParaRPr>
          </a:p>
        </p:txBody>
      </p:sp>
      <p:sp>
        <p:nvSpPr>
          <p:cNvPr id="3" name="Content Placeholder 2"/>
          <p:cNvSpPr>
            <a:spLocks noGrp="1"/>
          </p:cNvSpPr>
          <p:nvPr>
            <p:ph idx="1"/>
          </p:nvPr>
        </p:nvSpPr>
        <p:spPr>
          <a:xfrm>
            <a:off x="457200" y="1295400"/>
            <a:ext cx="8229600" cy="5181600"/>
          </a:xfrm>
        </p:spPr>
        <p:txBody>
          <a:bodyPr>
            <a:normAutofit lnSpcReduction="10000"/>
          </a:bodyPr>
          <a:lstStyle/>
          <a:p>
            <a:pPr>
              <a:buFont typeface="Wingdings" panose="05000000000000000000" pitchFamily="2" charset="2"/>
              <a:buChar char="Ø"/>
            </a:pPr>
            <a:r>
              <a:rPr lang="en-US" sz="2400" dirty="0" smtClean="0"/>
              <a:t>Incident </a:t>
            </a:r>
            <a:r>
              <a:rPr lang="en-US" sz="2400" dirty="0" smtClean="0"/>
              <a:t>to Incident Transfer </a:t>
            </a:r>
          </a:p>
          <a:p>
            <a:pPr>
              <a:buFont typeface="Wingdings" panose="05000000000000000000" pitchFamily="2" charset="2"/>
              <a:buChar char="Ø"/>
            </a:pPr>
            <a:r>
              <a:rPr lang="en-US" sz="2400" dirty="0" smtClean="0"/>
              <a:t>National Fire Loss/Use percentages </a:t>
            </a:r>
          </a:p>
          <a:p>
            <a:pPr>
              <a:buFont typeface="Wingdings" panose="05000000000000000000" pitchFamily="2" charset="2"/>
              <a:buChar char="Ø"/>
            </a:pPr>
            <a:r>
              <a:rPr lang="en-US" sz="2400" dirty="0" smtClean="0"/>
              <a:t>Excessive loss of medical kit equipment at incidents.</a:t>
            </a:r>
          </a:p>
          <a:p>
            <a:pPr>
              <a:buFont typeface="Wingdings" panose="05000000000000000000" pitchFamily="2" charset="2"/>
              <a:buChar char="Ø"/>
            </a:pPr>
            <a:r>
              <a:rPr lang="en-US" sz="2400" dirty="0" smtClean="0"/>
              <a:t>Use of IMT pre-orders when taking over for an existing team.</a:t>
            </a:r>
          </a:p>
          <a:p>
            <a:pPr>
              <a:buFont typeface="Wingdings" panose="05000000000000000000" pitchFamily="2" charset="2"/>
              <a:buChar char="Ø"/>
            </a:pPr>
            <a:r>
              <a:rPr lang="en-US" sz="2400" dirty="0" smtClean="0"/>
              <a:t>Use of Cache Liaison and Cache Demob positions.</a:t>
            </a:r>
          </a:p>
          <a:p>
            <a:pPr marL="457200" lvl="1" indent="0">
              <a:buNone/>
            </a:pPr>
            <a:endParaRPr lang="en-US" sz="2000" dirty="0" smtClean="0"/>
          </a:p>
          <a:p>
            <a:pPr lvl="1">
              <a:buFont typeface="Wingdings" panose="05000000000000000000" pitchFamily="2" charset="2"/>
              <a:buChar char="Ø"/>
            </a:pPr>
            <a:endParaRPr lang="en-US" sz="2000" dirty="0" smtClean="0"/>
          </a:p>
          <a:p>
            <a:pPr>
              <a:buFont typeface="Wingdings" panose="05000000000000000000" pitchFamily="2" charset="2"/>
              <a:buChar char="Ø"/>
            </a:pPr>
            <a:r>
              <a:rPr lang="en-US" sz="2400" dirty="0"/>
              <a:t>Are the NISC’s providing the following;</a:t>
            </a:r>
          </a:p>
          <a:p>
            <a:pPr lvl="1">
              <a:buFont typeface="Wingdings" panose="05000000000000000000" pitchFamily="2" charset="2"/>
              <a:buChar char="Ø"/>
            </a:pPr>
            <a:r>
              <a:rPr lang="en-US" sz="2000" dirty="0"/>
              <a:t>Good customer service</a:t>
            </a:r>
          </a:p>
          <a:p>
            <a:pPr lvl="1">
              <a:buFont typeface="Wingdings" panose="05000000000000000000" pitchFamily="2" charset="2"/>
              <a:buChar char="Ø"/>
            </a:pPr>
            <a:r>
              <a:rPr lang="en-US" sz="2000" dirty="0"/>
              <a:t>Good quality product</a:t>
            </a:r>
          </a:p>
          <a:p>
            <a:pPr lvl="1">
              <a:buFont typeface="Wingdings" panose="05000000000000000000" pitchFamily="2" charset="2"/>
              <a:buChar char="Ø"/>
            </a:pPr>
            <a:r>
              <a:rPr lang="en-US" sz="2000" dirty="0"/>
              <a:t>Are we carrying the right supplies &amp; equipment you need</a:t>
            </a:r>
          </a:p>
          <a:p>
            <a:pPr lvl="1">
              <a:buFont typeface="Wingdings" panose="05000000000000000000" pitchFamily="2" charset="2"/>
              <a:buChar char="Ø"/>
            </a:pPr>
            <a:r>
              <a:rPr lang="en-US" sz="2000" dirty="0"/>
              <a:t>Are we providing efficient and timely deliveries</a:t>
            </a:r>
          </a:p>
          <a:p>
            <a:pPr lvl="1">
              <a:buFont typeface="Wingdings" panose="05000000000000000000" pitchFamily="2" charset="2"/>
              <a:buChar char="Ø"/>
            </a:pPr>
            <a:r>
              <a:rPr lang="en-US" sz="2000" dirty="0"/>
              <a:t>Are the functional kits meeting your needs</a:t>
            </a:r>
          </a:p>
          <a:p>
            <a:pPr marL="0" indent="0">
              <a:buNone/>
            </a:pPr>
            <a:endParaRPr lang="en-US" sz="2400" dirty="0"/>
          </a:p>
        </p:txBody>
      </p:sp>
    </p:spTree>
    <p:extLst>
      <p:ext uri="{BB962C8B-B14F-4D97-AF65-F5344CB8AC3E}">
        <p14:creationId xmlns:p14="http://schemas.microsoft.com/office/powerpoint/2010/main" val="1361239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066800"/>
            <a:ext cx="8534400" cy="5638800"/>
          </a:xfrm>
          <a:prstGeom prst="rect">
            <a:avLst/>
          </a:prstGeom>
          <a:ln>
            <a:noFill/>
          </a:ln>
          <a:effectLst>
            <a:softEdge rad="112500"/>
          </a:effectLst>
        </p:spPr>
      </p:pic>
      <p:sp>
        <p:nvSpPr>
          <p:cNvPr id="2" name="Title 1"/>
          <p:cNvSpPr>
            <a:spLocks noGrp="1"/>
          </p:cNvSpPr>
          <p:nvPr>
            <p:ph type="title"/>
          </p:nvPr>
        </p:nvSpPr>
        <p:spPr>
          <a:xfrm>
            <a:off x="457200" y="274638"/>
            <a:ext cx="8229600" cy="868362"/>
          </a:xfrm>
        </p:spPr>
        <p:txBody>
          <a:bodyPr>
            <a:normAutofit/>
          </a:bodyPr>
          <a:lstStyle/>
          <a:p>
            <a:r>
              <a:rPr lang="en-US" sz="2400" b="1" dirty="0" smtClean="0">
                <a:effectLst>
                  <a:outerShdw blurRad="38100" dist="38100" dir="2700000" algn="tl">
                    <a:srgbClr val="000000">
                      <a:alpha val="43137"/>
                    </a:srgbClr>
                  </a:outerShdw>
                </a:effectLst>
              </a:rPr>
              <a:t>2015 NATIONAL </a:t>
            </a:r>
            <a:r>
              <a:rPr lang="en-US" sz="2400" b="1" dirty="0">
                <a:effectLst>
                  <a:outerShdw blurRad="38100" dist="38100" dir="2700000" algn="tl">
                    <a:srgbClr val="000000">
                      <a:alpha val="43137"/>
                    </a:srgbClr>
                  </a:outerShdw>
                </a:effectLst>
              </a:rPr>
              <a:t>LOGISTICS WEBINAR</a:t>
            </a:r>
            <a:r>
              <a:rPr lang="en-US" sz="2400" dirty="0"/>
              <a:t/>
            </a:r>
            <a:br>
              <a:rPr lang="en-US" sz="2400" dirty="0"/>
            </a:br>
            <a:r>
              <a:rPr lang="en-US" sz="2400" b="1" dirty="0">
                <a:effectLst>
                  <a:outerShdw blurRad="38100" dist="38100" dir="2700000" algn="tl">
                    <a:srgbClr val="000000">
                      <a:alpha val="43137"/>
                    </a:srgbClr>
                  </a:outerShdw>
                </a:effectLst>
              </a:rPr>
              <a:t>NATIONAL INTERAGENCY SUPPORT CACHE PRESENTATION</a:t>
            </a:r>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pPr marL="0" indent="0" algn="ctr">
              <a:buNone/>
            </a:pPr>
            <a:r>
              <a:rPr lang="en-US" sz="2600" b="1" dirty="0" smtClean="0">
                <a:solidFill>
                  <a:srgbClr val="FF0000"/>
                </a:solidFill>
                <a:effectLst>
                  <a:outerShdw blurRad="38100" dist="38100" dir="2700000" algn="tl">
                    <a:srgbClr val="000000">
                      <a:alpha val="43137"/>
                    </a:srgbClr>
                  </a:outerShdw>
                </a:effectLst>
              </a:rPr>
              <a:t>CONTACT INF0RMATION</a:t>
            </a:r>
          </a:p>
          <a:p>
            <a:pPr marL="0" indent="0" algn="ctr">
              <a:buNone/>
            </a:pPr>
            <a:endParaRPr lang="en-US" sz="2600" b="1" dirty="0">
              <a:solidFill>
                <a:srgbClr val="FF0000"/>
              </a:solidFill>
              <a:effectLst>
                <a:outerShdw blurRad="38100" dist="38100" dir="2700000" algn="tl">
                  <a:srgbClr val="000000">
                    <a:alpha val="43137"/>
                  </a:srgbClr>
                </a:outerShdw>
              </a:effectLst>
            </a:endParaRPr>
          </a:p>
          <a:p>
            <a:pPr marL="0" indent="0" algn="ctr">
              <a:buNone/>
            </a:pPr>
            <a:r>
              <a:rPr lang="en-US" sz="2600" b="1" dirty="0" smtClean="0">
                <a:solidFill>
                  <a:srgbClr val="FF0000"/>
                </a:solidFill>
                <a:effectLst>
                  <a:outerShdw blurRad="38100" dist="38100" dir="2700000" algn="tl">
                    <a:srgbClr val="000000">
                      <a:alpha val="43137"/>
                    </a:srgbClr>
                  </a:outerShdw>
                </a:effectLst>
              </a:rPr>
              <a:t>MARCUS MEDINA</a:t>
            </a:r>
          </a:p>
          <a:p>
            <a:pPr marL="0" indent="0" algn="ctr">
              <a:buNone/>
            </a:pPr>
            <a:r>
              <a:rPr lang="en-US" sz="2600" b="1" dirty="0" smtClean="0">
                <a:solidFill>
                  <a:srgbClr val="FF0000"/>
                </a:solidFill>
                <a:effectLst>
                  <a:outerShdw blurRad="38100" dist="38100" dir="2700000" algn="tl">
                    <a:srgbClr val="000000">
                      <a:alpha val="43137"/>
                    </a:srgbClr>
                  </a:outerShdw>
                </a:effectLst>
              </a:rPr>
              <a:t>CHAIR, NATIONAL CACHE MANAGERS</a:t>
            </a:r>
          </a:p>
          <a:p>
            <a:pPr marL="0" indent="0" algn="ctr">
              <a:buNone/>
            </a:pPr>
            <a:r>
              <a:rPr lang="en-US" sz="2600" b="1" dirty="0" smtClean="0">
                <a:solidFill>
                  <a:srgbClr val="FF0000"/>
                </a:solidFill>
                <a:effectLst>
                  <a:outerShdw blurRad="38100" dist="38100" dir="2700000" algn="tl">
                    <a:srgbClr val="000000">
                      <a:alpha val="43137"/>
                    </a:srgbClr>
                  </a:outerShdw>
                </a:effectLst>
              </a:rPr>
              <a:t>ROCKY MOUNTAIN FIRE CACHE MANAGER</a:t>
            </a:r>
          </a:p>
          <a:p>
            <a:pPr marL="0" indent="0" algn="ctr">
              <a:buNone/>
            </a:pPr>
            <a:r>
              <a:rPr lang="en-US" sz="2600" b="1" dirty="0" smtClean="0">
                <a:solidFill>
                  <a:srgbClr val="FF0000"/>
                </a:solidFill>
                <a:effectLst>
                  <a:outerShdw blurRad="38100" dist="38100" dir="2700000" algn="tl">
                    <a:srgbClr val="000000">
                      <a:alpha val="43137"/>
                    </a:srgbClr>
                  </a:outerShdw>
                </a:effectLst>
              </a:rPr>
              <a:t>ROCKY MOUNTAIN INTERAGENCY SUPPORT CACHE</a:t>
            </a:r>
          </a:p>
          <a:p>
            <a:pPr marL="0" indent="0" algn="ctr">
              <a:buNone/>
            </a:pPr>
            <a:r>
              <a:rPr lang="en-US" sz="2600" b="1" dirty="0" smtClean="0">
                <a:solidFill>
                  <a:srgbClr val="FF0000"/>
                </a:solidFill>
                <a:effectLst>
                  <a:outerShdw blurRad="38100" dist="38100" dir="2700000" algn="tl">
                    <a:srgbClr val="000000">
                      <a:alpha val="43137"/>
                    </a:srgbClr>
                  </a:outerShdw>
                </a:effectLst>
              </a:rPr>
              <a:t>DENVER FEDERAL CENTER</a:t>
            </a:r>
          </a:p>
          <a:p>
            <a:pPr marL="0" indent="0" algn="ctr">
              <a:buNone/>
            </a:pPr>
            <a:r>
              <a:rPr lang="en-US" sz="2600" b="1" dirty="0" smtClean="0">
                <a:solidFill>
                  <a:srgbClr val="FF0000"/>
                </a:solidFill>
                <a:effectLst>
                  <a:outerShdw blurRad="38100" dist="38100" dir="2700000" algn="tl">
                    <a:srgbClr val="000000">
                      <a:alpha val="43137"/>
                    </a:srgbClr>
                  </a:outerShdw>
                </a:effectLst>
              </a:rPr>
              <a:t>BLDG 810, DORR N27</a:t>
            </a:r>
          </a:p>
          <a:p>
            <a:pPr marL="0" indent="0" algn="ctr">
              <a:buNone/>
            </a:pPr>
            <a:r>
              <a:rPr lang="en-US" sz="2600" b="1" dirty="0" smtClean="0">
                <a:solidFill>
                  <a:srgbClr val="FF0000"/>
                </a:solidFill>
                <a:effectLst>
                  <a:outerShdw blurRad="38100" dist="38100" dir="2700000" algn="tl">
                    <a:srgbClr val="000000">
                      <a:alpha val="43137"/>
                    </a:srgbClr>
                  </a:outerShdw>
                </a:effectLst>
              </a:rPr>
              <a:t>P.O. BOX 25507 (mail only)</a:t>
            </a:r>
          </a:p>
          <a:p>
            <a:pPr marL="0" indent="0" algn="ctr">
              <a:buNone/>
            </a:pPr>
            <a:r>
              <a:rPr lang="en-US" sz="2600" b="1" dirty="0" smtClean="0">
                <a:solidFill>
                  <a:srgbClr val="FF0000"/>
                </a:solidFill>
                <a:effectLst>
                  <a:outerShdw blurRad="38100" dist="38100" dir="2700000" algn="tl">
                    <a:srgbClr val="000000">
                      <a:alpha val="43137"/>
                    </a:srgbClr>
                  </a:outerShdw>
                </a:effectLst>
              </a:rPr>
              <a:t>LAKEWOOD, CO 80225</a:t>
            </a:r>
          </a:p>
          <a:p>
            <a:pPr marL="0" indent="0" algn="ctr">
              <a:buNone/>
            </a:pPr>
            <a:r>
              <a:rPr lang="en-US" sz="2600" b="1" dirty="0" smtClean="0">
                <a:solidFill>
                  <a:srgbClr val="FF0000"/>
                </a:solidFill>
                <a:effectLst>
                  <a:outerShdw blurRad="38100" dist="38100" dir="2700000" algn="tl">
                    <a:srgbClr val="000000">
                      <a:alpha val="43137"/>
                    </a:srgbClr>
                  </a:outerShdw>
                </a:effectLst>
              </a:rPr>
              <a:t>303-202-4943	OFFICE</a:t>
            </a:r>
          </a:p>
          <a:p>
            <a:pPr marL="0" indent="0" algn="ctr">
              <a:buNone/>
            </a:pPr>
            <a:r>
              <a:rPr lang="en-US" sz="2600" b="1" dirty="0" smtClean="0">
                <a:solidFill>
                  <a:srgbClr val="FF0000"/>
                </a:solidFill>
                <a:effectLst>
                  <a:outerShdw blurRad="38100" dist="38100" dir="2700000" algn="tl">
                    <a:srgbClr val="000000">
                      <a:alpha val="43137"/>
                    </a:srgbClr>
                  </a:outerShdw>
                </a:effectLst>
              </a:rPr>
              <a:t>928-642-4653	CELL</a:t>
            </a:r>
          </a:p>
          <a:p>
            <a:pPr marL="0" indent="0" algn="ctr">
              <a:buNone/>
            </a:pPr>
            <a:r>
              <a:rPr lang="en-US" sz="2600" b="1" dirty="0" smtClean="0">
                <a:solidFill>
                  <a:srgbClr val="FF0000"/>
                </a:solidFill>
                <a:effectLst>
                  <a:outerShdw blurRad="38100" dist="38100" dir="2700000" algn="tl">
                    <a:srgbClr val="000000">
                      <a:alpha val="43137"/>
                    </a:srgbClr>
                  </a:outerShdw>
                </a:effectLst>
              </a:rPr>
              <a:t>303-202-4965	FAX</a:t>
            </a:r>
          </a:p>
          <a:p>
            <a:pPr marL="0" indent="0" algn="ctr">
              <a:buNone/>
            </a:pPr>
            <a:r>
              <a:rPr lang="en-US" sz="2600" b="1" dirty="0" smtClean="0">
                <a:solidFill>
                  <a:srgbClr val="FF0000"/>
                </a:solidFill>
                <a:effectLst>
                  <a:outerShdw blurRad="38100" dist="38100" dir="2700000" algn="tl">
                    <a:srgbClr val="000000">
                      <a:alpha val="43137"/>
                    </a:srgbClr>
                  </a:outerShdw>
                </a:effectLst>
                <a:hlinkClick r:id="rId3"/>
              </a:rPr>
              <a:t>mmedina@fs.fed.us</a:t>
            </a:r>
            <a:endParaRPr lang="en-US" sz="2600" b="1" dirty="0" smtClean="0">
              <a:solidFill>
                <a:srgbClr val="FF0000"/>
              </a:solidFill>
              <a:effectLst>
                <a:outerShdw blurRad="38100" dist="38100" dir="2700000" algn="tl">
                  <a:srgbClr val="000000">
                    <a:alpha val="43137"/>
                  </a:srgbClr>
                </a:outerShdw>
              </a:effectLst>
            </a:endParaRPr>
          </a:p>
          <a:p>
            <a:pPr marL="0" indent="0" algn="ctr">
              <a:buNone/>
            </a:pPr>
            <a:endParaRPr lang="en-US" sz="2400" b="1" dirty="0"/>
          </a:p>
        </p:txBody>
      </p:sp>
    </p:spTree>
    <p:extLst>
      <p:ext uri="{BB962C8B-B14F-4D97-AF65-F5344CB8AC3E}">
        <p14:creationId xmlns:p14="http://schemas.microsoft.com/office/powerpoint/2010/main" val="342261325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867400"/>
          </a:xfrm>
        </p:spPr>
        <p:txBody>
          <a:bodyPr>
            <a:noAutofit/>
          </a:bodyPr>
          <a:lstStyle/>
          <a:p>
            <a:pPr>
              <a:buFont typeface="Wingdings" panose="05000000000000000000" pitchFamily="2" charset="2"/>
              <a:buChar char="Ø"/>
            </a:pPr>
            <a:r>
              <a:rPr lang="en-US" sz="2200" dirty="0" smtClean="0"/>
              <a:t>The NISC’s are made up of 15 caches in strategic locations throughout the United States. </a:t>
            </a:r>
          </a:p>
          <a:p>
            <a:pPr lvl="1">
              <a:buFont typeface="Courier New" panose="02070309020205020404" pitchFamily="49" charset="0"/>
              <a:buChar char="o"/>
            </a:pPr>
            <a:r>
              <a:rPr lang="en-US" sz="1600" dirty="0" smtClean="0"/>
              <a:t>Northern Rockies Area Incident Support Cache (NRK) </a:t>
            </a:r>
            <a:r>
              <a:rPr lang="en-US" sz="1600" dirty="0"/>
              <a:t>- Missoula, MT</a:t>
            </a:r>
          </a:p>
          <a:p>
            <a:pPr lvl="1">
              <a:buFont typeface="Courier New" panose="02070309020205020404" pitchFamily="49" charset="0"/>
              <a:buChar char="o"/>
            </a:pPr>
            <a:r>
              <a:rPr lang="en-US" sz="1600" dirty="0" smtClean="0"/>
              <a:t>Billings </a:t>
            </a:r>
            <a:r>
              <a:rPr lang="en-US" sz="1600" dirty="0"/>
              <a:t>Incident Support </a:t>
            </a:r>
            <a:r>
              <a:rPr lang="en-US" sz="1600" dirty="0" smtClean="0"/>
              <a:t>Cache (BFK) - Billings</a:t>
            </a:r>
            <a:r>
              <a:rPr lang="en-US" sz="1600" dirty="0"/>
              <a:t>, MT</a:t>
            </a:r>
          </a:p>
          <a:p>
            <a:pPr lvl="1">
              <a:buFont typeface="Courier New" panose="02070309020205020404" pitchFamily="49" charset="0"/>
              <a:buChar char="o"/>
            </a:pPr>
            <a:r>
              <a:rPr lang="en-US" sz="1600" dirty="0"/>
              <a:t>Coeur </a:t>
            </a:r>
            <a:r>
              <a:rPr lang="en-US" sz="1600" dirty="0" smtClean="0"/>
              <a:t>d’Alene </a:t>
            </a:r>
            <a:r>
              <a:rPr lang="en-US" sz="1600" dirty="0"/>
              <a:t>Incident Support Cache </a:t>
            </a:r>
            <a:r>
              <a:rPr lang="en-US" sz="1600" dirty="0" smtClean="0"/>
              <a:t>(CDK) - Coeur d’Alene</a:t>
            </a:r>
            <a:r>
              <a:rPr lang="en-US" sz="1600" dirty="0"/>
              <a:t>, </a:t>
            </a:r>
            <a:r>
              <a:rPr lang="en-US" sz="1600" dirty="0" smtClean="0"/>
              <a:t>ID  </a:t>
            </a:r>
            <a:endParaRPr lang="en-US" sz="1600" dirty="0"/>
          </a:p>
          <a:p>
            <a:pPr lvl="1">
              <a:buFont typeface="Courier New" panose="02070309020205020404" pitchFamily="49" charset="0"/>
              <a:buChar char="o"/>
            </a:pPr>
            <a:r>
              <a:rPr lang="en-US" sz="1600" dirty="0" smtClean="0"/>
              <a:t>Rocky Mountain Area Incident </a:t>
            </a:r>
            <a:r>
              <a:rPr lang="en-US" sz="1600" dirty="0"/>
              <a:t>Support Cache </a:t>
            </a:r>
            <a:r>
              <a:rPr lang="en-US" sz="1600" dirty="0" smtClean="0"/>
              <a:t>(RMK) - Denver, CO</a:t>
            </a:r>
          </a:p>
          <a:p>
            <a:pPr lvl="1">
              <a:buFont typeface="Courier New" panose="02070309020205020404" pitchFamily="49" charset="0"/>
              <a:buChar char="o"/>
            </a:pPr>
            <a:r>
              <a:rPr lang="en-US" sz="1600" dirty="0" smtClean="0"/>
              <a:t>Southwest Area Prescott</a:t>
            </a:r>
            <a:r>
              <a:rPr lang="en-US" sz="1600" dirty="0"/>
              <a:t> Incident Support </a:t>
            </a:r>
            <a:r>
              <a:rPr lang="en-US" sz="1600" dirty="0" smtClean="0"/>
              <a:t>Cache (PFK) - Prescott, </a:t>
            </a:r>
            <a:r>
              <a:rPr lang="en-US" sz="1600" dirty="0"/>
              <a:t>AZ</a:t>
            </a:r>
          </a:p>
          <a:p>
            <a:pPr lvl="1">
              <a:buFont typeface="Courier New" panose="02070309020205020404" pitchFamily="49" charset="0"/>
              <a:buChar char="o"/>
            </a:pPr>
            <a:r>
              <a:rPr lang="en-US" sz="1600" dirty="0" smtClean="0"/>
              <a:t>Southwest Area Silver City</a:t>
            </a:r>
            <a:r>
              <a:rPr lang="en-US" sz="1600" dirty="0"/>
              <a:t> Incident Support </a:t>
            </a:r>
            <a:r>
              <a:rPr lang="en-US" sz="1600" dirty="0" smtClean="0"/>
              <a:t>Cache (SFK) – Silver City, </a:t>
            </a:r>
            <a:r>
              <a:rPr lang="en-US" sz="1600" dirty="0"/>
              <a:t>NM</a:t>
            </a:r>
          </a:p>
          <a:p>
            <a:pPr lvl="1">
              <a:buFont typeface="Courier New" panose="02070309020205020404" pitchFamily="49" charset="0"/>
              <a:buChar char="o"/>
            </a:pPr>
            <a:r>
              <a:rPr lang="en-US" sz="1600" dirty="0" smtClean="0"/>
              <a:t>Northern California Incident </a:t>
            </a:r>
            <a:r>
              <a:rPr lang="en-US" sz="1600" dirty="0"/>
              <a:t>Support </a:t>
            </a:r>
            <a:r>
              <a:rPr lang="en-US" sz="1600" dirty="0" smtClean="0"/>
              <a:t>Cache (NCK) - Redding</a:t>
            </a:r>
            <a:r>
              <a:rPr lang="en-US" sz="1600" dirty="0"/>
              <a:t>, CA</a:t>
            </a:r>
          </a:p>
          <a:p>
            <a:pPr lvl="1">
              <a:buFont typeface="Courier New" panose="02070309020205020404" pitchFamily="49" charset="0"/>
              <a:buChar char="o"/>
            </a:pPr>
            <a:r>
              <a:rPr lang="en-US" sz="1600" dirty="0" smtClean="0"/>
              <a:t>Southern </a:t>
            </a:r>
            <a:r>
              <a:rPr lang="en-US" sz="1600" dirty="0"/>
              <a:t>California Incident Support Cache </a:t>
            </a:r>
            <a:r>
              <a:rPr lang="en-US" sz="1600" dirty="0" smtClean="0"/>
              <a:t>(LSK) - Ontario</a:t>
            </a:r>
            <a:r>
              <a:rPr lang="en-US" sz="1600" dirty="0"/>
              <a:t>, CA</a:t>
            </a:r>
          </a:p>
          <a:p>
            <a:pPr lvl="1">
              <a:buFont typeface="Courier New" panose="02070309020205020404" pitchFamily="49" charset="0"/>
              <a:buChar char="o"/>
            </a:pPr>
            <a:r>
              <a:rPr lang="en-US" sz="1600" dirty="0" smtClean="0"/>
              <a:t>Great Basin </a:t>
            </a:r>
            <a:r>
              <a:rPr lang="en-US" sz="1600" dirty="0"/>
              <a:t>Area Incident Support Cache </a:t>
            </a:r>
            <a:r>
              <a:rPr lang="en-US" sz="1600" dirty="0" smtClean="0"/>
              <a:t>(GBK) </a:t>
            </a:r>
            <a:r>
              <a:rPr lang="en-US" sz="1600" dirty="0"/>
              <a:t>- Boise, ID</a:t>
            </a:r>
          </a:p>
          <a:p>
            <a:pPr lvl="1">
              <a:buFont typeface="Courier New" panose="02070309020205020404" pitchFamily="49" charset="0"/>
              <a:buChar char="o"/>
            </a:pPr>
            <a:r>
              <a:rPr lang="en-US" sz="1600" dirty="0" smtClean="0"/>
              <a:t>Northwest </a:t>
            </a:r>
            <a:r>
              <a:rPr lang="en-US" sz="1600" dirty="0"/>
              <a:t>Area Incident Support Cache </a:t>
            </a:r>
            <a:r>
              <a:rPr lang="en-US" sz="1600" dirty="0" smtClean="0"/>
              <a:t>(NWK) </a:t>
            </a:r>
            <a:r>
              <a:rPr lang="en-US" sz="1600" dirty="0"/>
              <a:t>- Redmond, OR</a:t>
            </a:r>
          </a:p>
          <a:p>
            <a:pPr lvl="1">
              <a:buFont typeface="Courier New" panose="02070309020205020404" pitchFamily="49" charset="0"/>
              <a:buChar char="o"/>
            </a:pPr>
            <a:r>
              <a:rPr lang="en-US" sz="1600" dirty="0" smtClean="0"/>
              <a:t>La Grande </a:t>
            </a:r>
            <a:r>
              <a:rPr lang="en-US" sz="1600" dirty="0"/>
              <a:t>Incident Support </a:t>
            </a:r>
            <a:r>
              <a:rPr lang="en-US" sz="1600" dirty="0" smtClean="0"/>
              <a:t>Cache</a:t>
            </a:r>
            <a:r>
              <a:rPr lang="en-US" sz="1600" dirty="0"/>
              <a:t> </a:t>
            </a:r>
            <a:r>
              <a:rPr lang="en-US" sz="1600" dirty="0" smtClean="0"/>
              <a:t>(LGK) – La Grande, OR</a:t>
            </a:r>
            <a:endParaRPr lang="en-US" sz="1600" dirty="0"/>
          </a:p>
          <a:p>
            <a:pPr lvl="1">
              <a:buFont typeface="Courier New" panose="02070309020205020404" pitchFamily="49" charset="0"/>
              <a:buChar char="o"/>
            </a:pPr>
            <a:r>
              <a:rPr lang="en-US" sz="1600" dirty="0" smtClean="0"/>
              <a:t>Wenatchee</a:t>
            </a:r>
            <a:r>
              <a:rPr lang="en-US" sz="1600" dirty="0"/>
              <a:t> Incident Support Cache</a:t>
            </a:r>
            <a:r>
              <a:rPr lang="en-US" sz="1600" dirty="0" smtClean="0"/>
              <a:t>, </a:t>
            </a:r>
            <a:r>
              <a:rPr lang="en-US" sz="1600" dirty="0"/>
              <a:t>Wenatchee </a:t>
            </a:r>
            <a:r>
              <a:rPr lang="en-US" sz="1600" dirty="0" smtClean="0"/>
              <a:t>WA</a:t>
            </a:r>
            <a:endParaRPr lang="en-US" sz="1600" dirty="0"/>
          </a:p>
          <a:p>
            <a:pPr lvl="1">
              <a:buFont typeface="Courier New" panose="02070309020205020404" pitchFamily="49" charset="0"/>
              <a:buChar char="o"/>
            </a:pPr>
            <a:r>
              <a:rPr lang="en-US" sz="1600" dirty="0" smtClean="0"/>
              <a:t>Southern </a:t>
            </a:r>
            <a:r>
              <a:rPr lang="en-US" sz="1600" dirty="0"/>
              <a:t>Area Incident Support Cache </a:t>
            </a:r>
            <a:r>
              <a:rPr lang="en-US" sz="1600" dirty="0" smtClean="0"/>
              <a:t>(SAK) - London</a:t>
            </a:r>
            <a:r>
              <a:rPr lang="en-US" sz="1600" dirty="0"/>
              <a:t>, KY</a:t>
            </a:r>
          </a:p>
          <a:p>
            <a:pPr lvl="1">
              <a:buFont typeface="Courier New" panose="02070309020205020404" pitchFamily="49" charset="0"/>
              <a:buChar char="o"/>
            </a:pPr>
            <a:r>
              <a:rPr lang="en-US" sz="1600" dirty="0" smtClean="0"/>
              <a:t>Eastern </a:t>
            </a:r>
            <a:r>
              <a:rPr lang="en-US" sz="1600" dirty="0"/>
              <a:t>Area Incident Support Cache </a:t>
            </a:r>
            <a:r>
              <a:rPr lang="en-US" sz="1600" dirty="0" smtClean="0"/>
              <a:t>(NEK) - Grand </a:t>
            </a:r>
            <a:r>
              <a:rPr lang="en-US" sz="1600" dirty="0"/>
              <a:t>Rapids, MN</a:t>
            </a:r>
          </a:p>
          <a:p>
            <a:pPr lvl="1">
              <a:buFont typeface="Courier New" panose="02070309020205020404" pitchFamily="49" charset="0"/>
              <a:buChar char="o"/>
            </a:pPr>
            <a:r>
              <a:rPr lang="en-US" sz="1600" dirty="0" smtClean="0"/>
              <a:t>Alaska Incident </a:t>
            </a:r>
            <a:r>
              <a:rPr lang="en-US" sz="1600" dirty="0"/>
              <a:t>Support Cache </a:t>
            </a:r>
            <a:r>
              <a:rPr lang="en-US" sz="1600" dirty="0" smtClean="0"/>
              <a:t>(AKK) - Ft. Wainwright, AK</a:t>
            </a:r>
          </a:p>
          <a:p>
            <a:pPr lvl="1">
              <a:buFont typeface="Courier New" panose="02070309020205020404" pitchFamily="49" charset="0"/>
              <a:buChar char="o"/>
            </a:pPr>
            <a:endParaRPr lang="en-US" sz="1400" dirty="0"/>
          </a:p>
          <a:p>
            <a:pPr marL="457200" lvl="1" indent="0">
              <a:buNone/>
            </a:pPr>
            <a:r>
              <a:rPr lang="en-US" sz="1400" i="1" dirty="0" smtClean="0"/>
              <a:t>The caches are operated under the direction of federal and state agencies, including the US Forest Service; Bureau of Land Management and various states including Alaska, Minnesota and Idaho</a:t>
            </a:r>
            <a:r>
              <a:rPr lang="en-US" sz="1400" dirty="0" smtClean="0"/>
              <a:t>.</a:t>
            </a:r>
          </a:p>
          <a:p>
            <a:pPr>
              <a:buNone/>
            </a:pPr>
            <a:r>
              <a:rPr lang="en-US" sz="1800" dirty="0" smtClean="0"/>
              <a:t>	</a:t>
            </a:r>
          </a:p>
        </p:txBody>
      </p:sp>
      <p:sp>
        <p:nvSpPr>
          <p:cNvPr id="4" name="Title 3"/>
          <p:cNvSpPr>
            <a:spLocks noGrp="1"/>
          </p:cNvSpPr>
          <p:nvPr>
            <p:ph type="title"/>
          </p:nvPr>
        </p:nvSpPr>
        <p:spPr>
          <a:xfrm>
            <a:off x="76200" y="152400"/>
            <a:ext cx="8915400" cy="838200"/>
          </a:xfrm>
        </p:spPr>
        <p:txBody>
          <a:bodyPr>
            <a:normAutofit/>
          </a:bodyPr>
          <a:lstStyle/>
          <a:p>
            <a:r>
              <a:rPr lang="en-US" sz="3200" b="1" dirty="0" smtClean="0">
                <a:effectLst>
                  <a:outerShdw blurRad="38100" dist="38100" dir="2700000" algn="tl">
                    <a:srgbClr val="000000">
                      <a:alpha val="43137"/>
                    </a:srgbClr>
                  </a:outerShdw>
                </a:effectLst>
              </a:rPr>
              <a:t>NATIONAL INTERAGENCY SUPPORT CACHE SYSTEM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844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anose="05000000000000000000" pitchFamily="2" charset="2"/>
              <a:buChar char="Ø"/>
            </a:pPr>
            <a:r>
              <a:rPr lang="en-US" sz="2200" dirty="0" smtClean="0"/>
              <a:t>	</a:t>
            </a:r>
            <a:r>
              <a:rPr lang="en-US" sz="2200" dirty="0"/>
              <a:t>The 15 caches are connected by the common inventory software system (</a:t>
            </a:r>
            <a:r>
              <a:rPr lang="en-US" sz="2200" dirty="0" smtClean="0"/>
              <a:t>ICBS) </a:t>
            </a:r>
            <a:r>
              <a:rPr lang="en-US" sz="2200" dirty="0"/>
              <a:t>Interagency Cache Business </a:t>
            </a:r>
            <a:r>
              <a:rPr lang="en-US" sz="2200" dirty="0" smtClean="0"/>
              <a:t>System </a:t>
            </a:r>
            <a:r>
              <a:rPr lang="en-US" sz="2200" dirty="0"/>
              <a:t>that is interfaced with the Dispatch (ROSS) Resource Ordering &amp; Status System.   This allows the electronic transfer of data from Supply and Equipment orders between the two systems.  This allows individual cache managers to access </a:t>
            </a:r>
            <a:r>
              <a:rPr lang="en-US" sz="2200" dirty="0" smtClean="0"/>
              <a:t>and </a:t>
            </a:r>
            <a:r>
              <a:rPr lang="en-US" sz="2200" dirty="0"/>
              <a:t>share inventory information electronically, enabling an efficient transfer of critical supplies and equipment between areas less affected by incidents to those in critical need.  This, in conjunction with support from the newly acquired DLA </a:t>
            </a:r>
            <a:r>
              <a:rPr lang="en-US" sz="2200" dirty="0" smtClean="0"/>
              <a:t>Wildland </a:t>
            </a:r>
            <a:r>
              <a:rPr lang="en-US" sz="2200" dirty="0"/>
              <a:t>Fire Equipment program and those commercial vendors supporting incident related programs make up the backbone of the incident supply system.</a:t>
            </a:r>
          </a:p>
          <a:p>
            <a:pPr>
              <a:buFont typeface="Wingdings" panose="05000000000000000000" pitchFamily="2" charset="2"/>
              <a:buChar char="Ø"/>
            </a:pPr>
            <a:r>
              <a:rPr lang="en-US" sz="2200" dirty="0"/>
              <a:t>	Each cache is located within an area controlled by a (GACC) Geographic Area Coordination Center.  Cache managers work with the GACC’s to manage the storage and distribution of communication systems and cache vans within their areas.</a:t>
            </a:r>
          </a:p>
        </p:txBody>
      </p:sp>
    </p:spTree>
    <p:extLst>
      <p:ext uri="{BB962C8B-B14F-4D97-AF65-F5344CB8AC3E}">
        <p14:creationId xmlns:p14="http://schemas.microsoft.com/office/powerpoint/2010/main" val="377593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effectLst>
                  <a:outerShdw blurRad="38100" dist="38100" dir="2700000" algn="tl">
                    <a:srgbClr val="000000">
                      <a:alpha val="43137"/>
                    </a:srgbClr>
                  </a:outerShdw>
                </a:effectLst>
              </a:rPr>
              <a:t>REPORTS &amp; HANDBOOK </a:t>
            </a:r>
            <a:r>
              <a:rPr lang="en-US" sz="3600" b="1" dirty="0" smtClean="0">
                <a:effectLst>
                  <a:outerShdw blurRad="38100" dist="38100" dir="2700000" algn="tl">
                    <a:srgbClr val="000000">
                      <a:alpha val="43137"/>
                    </a:srgbClr>
                  </a:outerShdw>
                </a:effectLst>
              </a:rPr>
              <a:t>UPDATES</a:t>
            </a:r>
            <a:endParaRPr lang="en-US" sz="3600" dirty="0"/>
          </a:p>
        </p:txBody>
      </p:sp>
      <p:sp>
        <p:nvSpPr>
          <p:cNvPr id="3" name="Content Placeholder 2"/>
          <p:cNvSpPr>
            <a:spLocks noGrp="1"/>
          </p:cNvSpPr>
          <p:nvPr>
            <p:ph idx="1"/>
          </p:nvPr>
        </p:nvSpPr>
        <p:spPr>
          <a:xfrm>
            <a:off x="457200" y="1295400"/>
            <a:ext cx="8229600" cy="5334000"/>
          </a:xfrm>
        </p:spPr>
        <p:txBody>
          <a:bodyPr>
            <a:normAutofit fontScale="92500"/>
          </a:bodyPr>
          <a:lstStyle/>
          <a:p>
            <a:pPr>
              <a:buFont typeface="Wingdings" panose="05000000000000000000" pitchFamily="2" charset="2"/>
              <a:buChar char="Ø"/>
            </a:pPr>
            <a:r>
              <a:rPr lang="en-US" sz="1600" b="1" dirty="0" smtClean="0"/>
              <a:t>ICBS-R ENTERPRISE INCIDENT SUMMARY &amp; LOSS USE REPORT</a:t>
            </a:r>
          </a:p>
          <a:p>
            <a:pPr lvl="1">
              <a:buFont typeface="Wingdings" panose="05000000000000000000" pitchFamily="2" charset="2"/>
              <a:buChar char="Ø"/>
            </a:pPr>
            <a:r>
              <a:rPr lang="en-US" sz="1600" dirty="0" smtClean="0"/>
              <a:t>Provides overall status of incident issued &amp; returned supplies</a:t>
            </a:r>
          </a:p>
          <a:p>
            <a:pPr lvl="1">
              <a:buFont typeface="Wingdings" panose="05000000000000000000" pitchFamily="2" charset="2"/>
              <a:buChar char="Ø"/>
            </a:pPr>
            <a:r>
              <a:rPr lang="en-US" sz="1600" dirty="0" smtClean="0"/>
              <a:t>Available upon request from supporting cache</a:t>
            </a:r>
          </a:p>
          <a:p>
            <a:pPr lvl="1">
              <a:buFont typeface="Wingdings" panose="05000000000000000000" pitchFamily="2" charset="2"/>
              <a:buChar char="Ø"/>
            </a:pPr>
            <a:r>
              <a:rPr lang="en-US" sz="1600" dirty="0" smtClean="0"/>
              <a:t>Final report sent to hosting agency upon completion of refurbishment</a:t>
            </a:r>
          </a:p>
          <a:p>
            <a:pPr lvl="1">
              <a:buFont typeface="Wingdings" panose="05000000000000000000" pitchFamily="2" charset="2"/>
              <a:buChar char="Ø"/>
            </a:pPr>
            <a:endParaRPr lang="en-US" sz="1600" dirty="0"/>
          </a:p>
          <a:p>
            <a:pPr>
              <a:buFont typeface="Wingdings" panose="05000000000000000000" pitchFamily="2" charset="2"/>
              <a:buChar char="Ø"/>
            </a:pPr>
            <a:r>
              <a:rPr lang="en-US" sz="1600" b="1" dirty="0"/>
              <a:t>NFES 0362  CATALOG - PMS 449-1, NWCG NFES - CATALOG PART 1: FIRE SUPPLIES &amp; EQUIPMENT</a:t>
            </a:r>
          </a:p>
          <a:p>
            <a:pPr lvl="1">
              <a:buFont typeface="Wingdings" panose="05000000000000000000" pitchFamily="2" charset="2"/>
              <a:buChar char="Ø"/>
            </a:pPr>
            <a:r>
              <a:rPr lang="en-US" sz="1600" dirty="0" smtClean="0"/>
              <a:t>2017 hard copy and online version available late spring/early summer</a:t>
            </a:r>
          </a:p>
          <a:p>
            <a:pPr lvl="1">
              <a:buFont typeface="Wingdings" panose="05000000000000000000" pitchFamily="2" charset="2"/>
              <a:buChar char="Ø"/>
            </a:pPr>
            <a:r>
              <a:rPr lang="en-US" sz="1600" dirty="0">
                <a:hlinkClick r:id="rId2"/>
              </a:rPr>
              <a:t>https://</a:t>
            </a:r>
            <a:r>
              <a:rPr lang="en-US" sz="1600" dirty="0" smtClean="0">
                <a:hlinkClick r:id="rId2"/>
              </a:rPr>
              <a:t>www.nwcg.gov/catalogs-ordering-quicklinks</a:t>
            </a:r>
            <a:endParaRPr lang="en-US" sz="1600" dirty="0" smtClean="0"/>
          </a:p>
          <a:p>
            <a:pPr lvl="1">
              <a:buFont typeface="Wingdings" panose="05000000000000000000" pitchFamily="2" charset="2"/>
              <a:buChar char="Ø"/>
            </a:pPr>
            <a:r>
              <a:rPr lang="en-US" sz="1600" dirty="0" smtClean="0"/>
              <a:t>Bar code section will be removed from hard copy and available online as separate publication</a:t>
            </a:r>
          </a:p>
          <a:p>
            <a:pPr lvl="1">
              <a:buFont typeface="Wingdings" panose="05000000000000000000" pitchFamily="2" charset="2"/>
              <a:buChar char="Ø"/>
            </a:pPr>
            <a:r>
              <a:rPr lang="en-US" sz="1600" dirty="0" smtClean="0"/>
              <a:t>Cache manager’s recommended adding NSN’s back to hard copy for 2017</a:t>
            </a:r>
          </a:p>
          <a:p>
            <a:pPr lvl="1">
              <a:buFont typeface="Wingdings" panose="05000000000000000000" pitchFamily="2" charset="2"/>
              <a:buChar char="Ø"/>
            </a:pPr>
            <a:r>
              <a:rPr lang="en-US" sz="1600" dirty="0" smtClean="0"/>
              <a:t>CM’s recommended adding pictures back to hard copy for 2018. Picture copy may only be available as on-line version.</a:t>
            </a:r>
          </a:p>
          <a:p>
            <a:pPr marL="457200" lvl="1" indent="0">
              <a:buNone/>
            </a:pPr>
            <a:endParaRPr lang="en-US" sz="1600" dirty="0" smtClean="0"/>
          </a:p>
          <a:p>
            <a:pPr>
              <a:buFont typeface="Wingdings" panose="05000000000000000000" pitchFamily="2" charset="2"/>
              <a:buChar char="Ø"/>
            </a:pPr>
            <a:r>
              <a:rPr lang="en-US" sz="1600" b="1" dirty="0" smtClean="0"/>
              <a:t>NFES 1885 </a:t>
            </a:r>
            <a:r>
              <a:rPr lang="en-US" sz="1600" dirty="0" smtClean="0"/>
              <a:t>–</a:t>
            </a:r>
            <a:r>
              <a:rPr lang="en-US" sz="1600" b="1" dirty="0" smtClean="0"/>
              <a:t> GUIDE, </a:t>
            </a:r>
            <a:r>
              <a:rPr lang="en-US" sz="1600" b="1" dirty="0" smtClean="0"/>
              <a:t>PMS510 - </a:t>
            </a:r>
            <a:r>
              <a:rPr lang="en-US" sz="1600" b="1" dirty="0" smtClean="0"/>
              <a:t>INTERAGENCY HELICOPTER OPERATIONS (2013)</a:t>
            </a:r>
          </a:p>
          <a:p>
            <a:pPr lvl="1">
              <a:buFont typeface="Wingdings" panose="05000000000000000000" pitchFamily="2" charset="2"/>
              <a:buChar char="Ø"/>
            </a:pPr>
            <a:r>
              <a:rPr lang="en-US" sz="1600" dirty="0" smtClean="0"/>
              <a:t>ONLY </a:t>
            </a:r>
            <a:r>
              <a:rPr lang="en-US" sz="1600" dirty="0"/>
              <a:t>a</a:t>
            </a:r>
            <a:r>
              <a:rPr lang="en-US" sz="1600" dirty="0" smtClean="0"/>
              <a:t>vailable on the NWCG website </a:t>
            </a:r>
            <a:r>
              <a:rPr lang="en-US" sz="1600" dirty="0">
                <a:hlinkClick r:id="rId3"/>
              </a:rPr>
              <a:t>https://</a:t>
            </a:r>
            <a:r>
              <a:rPr lang="en-US" sz="1600" dirty="0" smtClean="0">
                <a:hlinkClick r:id="rId3"/>
              </a:rPr>
              <a:t>www.nwcg.gov/publications</a:t>
            </a:r>
            <a:endParaRPr lang="en-US" sz="1600" dirty="0" smtClean="0"/>
          </a:p>
          <a:p>
            <a:pPr lvl="1">
              <a:buFont typeface="Wingdings" panose="05000000000000000000" pitchFamily="2" charset="2"/>
              <a:buChar char="Ø"/>
            </a:pPr>
            <a:r>
              <a:rPr lang="en-US" sz="1600" dirty="0" smtClean="0"/>
              <a:t>Hard copies removed from 0520 &amp; 0660 kits</a:t>
            </a:r>
          </a:p>
          <a:p>
            <a:pPr lvl="1">
              <a:buFont typeface="Wingdings" panose="05000000000000000000" pitchFamily="2" charset="2"/>
              <a:buChar char="Ø"/>
            </a:pPr>
            <a:endParaRPr lang="en-US" sz="1600" dirty="0"/>
          </a:p>
          <a:p>
            <a:pPr>
              <a:buFont typeface="Wingdings" panose="05000000000000000000" pitchFamily="2" charset="2"/>
              <a:buChar char="Ø"/>
            </a:pPr>
            <a:r>
              <a:rPr lang="en-US" sz="1600" b="1" dirty="0"/>
              <a:t>NFES 2160  HANDBOOK, PMS902 - INTERAGENCY INCIDENT BUSINESS MANAGEMENT (</a:t>
            </a:r>
            <a:r>
              <a:rPr lang="en-US" sz="1600" b="1" dirty="0" smtClean="0"/>
              <a:t>2016)</a:t>
            </a:r>
          </a:p>
          <a:p>
            <a:pPr lvl="1">
              <a:buFont typeface="Wingdings" panose="05000000000000000000" pitchFamily="2" charset="2"/>
              <a:buChar char="Ø"/>
            </a:pPr>
            <a:r>
              <a:rPr lang="en-US" sz="1600" dirty="0" smtClean="0"/>
              <a:t>Available </a:t>
            </a:r>
            <a:r>
              <a:rPr lang="en-US" sz="1600" dirty="0"/>
              <a:t>April 2016 or online at </a:t>
            </a:r>
            <a:r>
              <a:rPr lang="en-US" sz="1600" dirty="0">
                <a:hlinkClick r:id="rId3"/>
              </a:rPr>
              <a:t>https://</a:t>
            </a:r>
            <a:r>
              <a:rPr lang="en-US" sz="1600" dirty="0" smtClean="0">
                <a:hlinkClick r:id="rId3"/>
              </a:rPr>
              <a:t>www.nwcg.gov/publications</a:t>
            </a:r>
            <a:endParaRPr lang="en-US" sz="1600" dirty="0" smtClean="0"/>
          </a:p>
          <a:p>
            <a:pPr lvl="1">
              <a:buFont typeface="Wingdings" panose="05000000000000000000" pitchFamily="2" charset="2"/>
              <a:buChar char="Ø"/>
            </a:pPr>
            <a:endParaRPr lang="en-US" sz="16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27170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05800" cy="646331"/>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mj-lt"/>
              </a:rPr>
              <a:t>UPDATES/NEW </a:t>
            </a:r>
            <a:r>
              <a:rPr lang="en-US" sz="3600" b="1" dirty="0">
                <a:effectLst>
                  <a:outerShdw blurRad="38100" dist="38100" dir="2700000" algn="tl">
                    <a:srgbClr val="000000">
                      <a:alpha val="43137"/>
                    </a:srgbClr>
                  </a:outerShdw>
                </a:effectLst>
                <a:latin typeface="+mj-lt"/>
              </a:rPr>
              <a:t>STOCKED </a:t>
            </a:r>
            <a:r>
              <a:rPr lang="en-US" sz="3600" b="1" dirty="0" smtClean="0">
                <a:effectLst>
                  <a:outerShdw blurRad="38100" dist="38100" dir="2700000" algn="tl">
                    <a:srgbClr val="000000">
                      <a:alpha val="43137"/>
                    </a:srgbClr>
                  </a:outerShdw>
                </a:effectLst>
                <a:latin typeface="+mj-lt"/>
              </a:rPr>
              <a:t>FORMS</a:t>
            </a:r>
            <a:endParaRPr lang="en-US" sz="3600" dirty="0">
              <a:latin typeface="+mj-lt"/>
            </a:endParaRPr>
          </a:p>
        </p:txBody>
      </p:sp>
      <p:sp>
        <p:nvSpPr>
          <p:cNvPr id="5" name="Content Placeholder 2"/>
          <p:cNvSpPr txBox="1">
            <a:spLocks/>
          </p:cNvSpPr>
          <p:nvPr/>
        </p:nvSpPr>
        <p:spPr>
          <a:xfrm>
            <a:off x="228600" y="1066800"/>
            <a:ext cx="85344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1350">
              <a:buFont typeface="Arial" pitchFamily="34" charset="0"/>
              <a:buNone/>
            </a:pPr>
            <a:r>
              <a:rPr lang="en-US" sz="2400" b="1" dirty="0" smtClean="0">
                <a:solidFill>
                  <a:srgbClr val="0070C0"/>
                </a:solidFill>
              </a:rPr>
              <a:t>UPDATES</a:t>
            </a:r>
          </a:p>
          <a:p>
            <a:pPr marL="0" indent="0" defTabSz="641350">
              <a:buFont typeface="Arial" pitchFamily="34" charset="0"/>
              <a:buNone/>
            </a:pPr>
            <a:r>
              <a:rPr lang="en-US" sz="1600" b="1" dirty="0" smtClean="0"/>
              <a:t>NFES # 	DESCRIPTION							U/I	NOTES</a:t>
            </a:r>
          </a:p>
          <a:p>
            <a:pPr marL="0" indent="0" defTabSz="650875">
              <a:buNone/>
            </a:pPr>
            <a:endParaRPr lang="en-US" sz="1200" dirty="0" smtClean="0"/>
          </a:p>
          <a:p>
            <a:pPr marL="0" indent="0" defTabSz="641350">
              <a:buNone/>
            </a:pPr>
            <a:r>
              <a:rPr lang="en-US" sz="1200" dirty="0" smtClean="0"/>
              <a:t>000866	FORM, OF-288 – INCIDENT TIME REPORT	(2/16)				PG 	GSA ADV/DOD EMALL 	</a:t>
            </a:r>
            <a:r>
              <a:rPr lang="en-US" sz="1200" u="sng" dirty="0" smtClean="0">
                <a:hlinkClick r:id="rId2"/>
              </a:rPr>
              <a:t>http://www.gsa.gov/portal/forms/download/242971</a:t>
            </a:r>
            <a:r>
              <a:rPr lang="en-US" sz="1200" dirty="0" smtClean="0"/>
              <a:t>				NSN 7540-01-124-7633</a:t>
            </a:r>
          </a:p>
          <a:p>
            <a:pPr marL="0" indent="0" defTabSz="650875">
              <a:buNone/>
            </a:pPr>
            <a:r>
              <a:rPr lang="en-US" sz="1200" dirty="0" smtClean="0"/>
              <a:t>	</a:t>
            </a:r>
          </a:p>
          <a:p>
            <a:pPr marL="0" indent="0" defTabSz="641350">
              <a:buNone/>
            </a:pPr>
            <a:r>
              <a:rPr lang="en-US" sz="1200" dirty="0" smtClean="0"/>
              <a:t>001173</a:t>
            </a:r>
            <a:r>
              <a:rPr lang="en-US" sz="1200" dirty="0"/>
              <a:t>	VEHICLE/HEAVY EQUIPMENT PRE-USE INSPECTION </a:t>
            </a:r>
            <a:r>
              <a:rPr lang="en-US" sz="1200" dirty="0" smtClean="0"/>
              <a:t>CHECKLIST (2/16)</a:t>
            </a:r>
            <a:r>
              <a:rPr lang="en-US" sz="1200" dirty="0"/>
              <a:t>	</a:t>
            </a:r>
            <a:r>
              <a:rPr lang="en-US" sz="1200" dirty="0" smtClean="0"/>
              <a:t>	PG</a:t>
            </a:r>
            <a:r>
              <a:rPr lang="en-US" sz="1200" dirty="0"/>
              <a:t>	GSA ADV/DOD EMALL</a:t>
            </a:r>
          </a:p>
          <a:p>
            <a:pPr marL="0" indent="0" defTabSz="641350">
              <a:buNone/>
            </a:pPr>
            <a:r>
              <a:rPr lang="en-US" sz="1200" dirty="0" smtClean="0"/>
              <a:t>										NSN 7540-01-120-0607</a:t>
            </a:r>
            <a:endParaRPr lang="en-US" sz="1200" i="1" dirty="0" smtClean="0">
              <a:solidFill>
                <a:srgbClr val="FF0000"/>
              </a:solidFill>
            </a:endParaRPr>
          </a:p>
          <a:p>
            <a:pPr marL="0" indent="0" algn="ctr">
              <a:buNone/>
            </a:pPr>
            <a:r>
              <a:rPr lang="en-US" sz="1200" dirty="0" smtClean="0"/>
              <a:t>	</a:t>
            </a:r>
          </a:p>
          <a:p>
            <a:pPr marL="0" indent="0" algn="ctr">
              <a:buNone/>
            </a:pPr>
            <a:endParaRPr lang="en-US" sz="1200" dirty="0"/>
          </a:p>
          <a:p>
            <a:pPr marL="0" indent="0" algn="ctr">
              <a:buNone/>
            </a:pPr>
            <a:endParaRPr lang="en-US" sz="1200" dirty="0" smtClean="0"/>
          </a:p>
          <a:p>
            <a:pPr marL="0" indent="0" algn="ctr">
              <a:buNone/>
            </a:pPr>
            <a:r>
              <a:rPr lang="en-US" sz="2400" b="1" dirty="0" smtClean="0">
                <a:solidFill>
                  <a:srgbClr val="0070C0"/>
                </a:solidFill>
              </a:rPr>
              <a:t>NEW</a:t>
            </a:r>
          </a:p>
          <a:p>
            <a:pPr marL="0" lvl="0" indent="0" defTabSz="641350">
              <a:spcBef>
                <a:spcPts val="0"/>
              </a:spcBef>
              <a:buNone/>
            </a:pPr>
            <a:r>
              <a:rPr lang="en-US" sz="1600" b="1" dirty="0">
                <a:solidFill>
                  <a:prstClr val="black"/>
                </a:solidFill>
              </a:rPr>
              <a:t>NFES # 	DESCRIPTION							U/I	NOTES</a:t>
            </a:r>
          </a:p>
          <a:p>
            <a:pPr marL="0" indent="0" algn="ctr">
              <a:buNone/>
            </a:pPr>
            <a:endParaRPr lang="en-US" sz="1200" dirty="0" smtClean="0"/>
          </a:p>
          <a:p>
            <a:pPr marL="0" indent="0" defTabSz="579438">
              <a:buFont typeface="Arial" pitchFamily="34" charset="0"/>
              <a:buNone/>
              <a:tabLst>
                <a:tab pos="630238" algn="l"/>
              </a:tabLst>
            </a:pPr>
            <a:r>
              <a:rPr lang="en-US" sz="1200" dirty="0" smtClean="0"/>
              <a:t>002113	FORM – NWCG-IBC TEST, COMMERCIAL RENTAL/SERVICE ENVELOPE (1/2014)	PG	NFES 0390 FINANCE KIT</a:t>
            </a:r>
          </a:p>
          <a:p>
            <a:pPr marL="0" indent="0" defTabSz="579438">
              <a:buFont typeface="Arial" pitchFamily="34" charset="0"/>
              <a:buNone/>
              <a:tabLst>
                <a:tab pos="630238" algn="l"/>
              </a:tabLst>
            </a:pPr>
            <a:endParaRPr lang="en-US" sz="1200" dirty="0" smtClean="0"/>
          </a:p>
          <a:p>
            <a:pPr marL="0" indent="0" defTabSz="579438">
              <a:buFont typeface="Arial" pitchFamily="34" charset="0"/>
              <a:buNone/>
              <a:tabLst>
                <a:tab pos="630238" algn="l"/>
              </a:tabLst>
            </a:pPr>
            <a:r>
              <a:rPr lang="en-US" sz="1200" dirty="0" smtClean="0"/>
              <a:t>002114	FORM – NWCG-IBC TEST, BUYING TEAM INCIDENT WAYBILL (1/2014)		PG	</a:t>
            </a:r>
          </a:p>
          <a:p>
            <a:pPr marL="0" indent="0">
              <a:buFont typeface="Arial" pitchFamily="34" charset="0"/>
              <a:buNone/>
            </a:pPr>
            <a:endParaRPr lang="en-US" dirty="0"/>
          </a:p>
        </p:txBody>
      </p:sp>
    </p:spTree>
    <p:extLst>
      <p:ext uri="{BB962C8B-B14F-4D97-AF65-F5344CB8AC3E}">
        <p14:creationId xmlns:p14="http://schemas.microsoft.com/office/powerpoint/2010/main" val="234694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85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82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381000"/>
            <a:ext cx="8762999"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771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1838</Words>
  <Application>Microsoft Office PowerPoint</Application>
  <PresentationFormat>On-screen Show (4:3)</PresentationFormat>
  <Paragraphs>315</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Wingdings</vt:lpstr>
      <vt:lpstr>Office Theme</vt:lpstr>
      <vt:lpstr>2017 NATIONAL LOGISTICS WEBINAR</vt:lpstr>
      <vt:lpstr>2017 TOPICS</vt:lpstr>
      <vt:lpstr>NATIONAL INTERAGENCY SUPPORT CACHE SYSTEM </vt:lpstr>
      <vt:lpstr>PowerPoint Presentation</vt:lpstr>
      <vt:lpstr>REPORTS &amp; HANDBOOK UPDATES</vt:lpstr>
      <vt:lpstr>PowerPoint Presentation</vt:lpstr>
      <vt:lpstr>PowerPoint Presentation</vt:lpstr>
      <vt:lpstr>PowerPoint Presentation</vt:lpstr>
      <vt:lpstr>PowerPoint Presentation</vt:lpstr>
      <vt:lpstr> INSTRUCTIONS FOR NFES INCIDENT REPLACEMENT TYPE 1 &amp; 2 INCIDENTS </vt:lpstr>
      <vt:lpstr>INSTRUCTIONS FOR NFES INCIDENT REPLACEMENT TYPE 3 &amp; 4 INCIDENTS</vt:lpstr>
      <vt:lpstr>PowerPoint Presentation</vt:lpstr>
      <vt:lpstr>NEW NFES ITEMS AND UPDATES</vt:lpstr>
      <vt:lpstr>PowerPoint Presentation</vt:lpstr>
      <vt:lpstr>Dolmar OSHA Compliance </vt:lpstr>
      <vt:lpstr>Safety Fuel Can Quality Issues</vt:lpstr>
      <vt:lpstr>  2-cycle oil </vt:lpstr>
      <vt:lpstr>HOSE ROLLER</vt:lpstr>
      <vt:lpstr>Pulaski Update</vt:lpstr>
      <vt:lpstr>2017 NFES KIT CHANGES</vt:lpstr>
      <vt:lpstr>2017 NFES KIT CHANGES Continued… </vt:lpstr>
      <vt:lpstr>2016 NFES KIT CHANGES</vt:lpstr>
      <vt:lpstr>2016 NFES KIT CHANGES Continued…</vt:lpstr>
      <vt:lpstr> NFES KIT UPDATES</vt:lpstr>
      <vt:lpstr>ISSUES AND CONCERNS</vt:lpstr>
      <vt:lpstr>2015 NATIONAL LOGISTICS WEBINAR NATIONAL INTERAGENCY SUPPORT CACHE PRESENTATION</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LOGISTICS WEBINAR</dc:title>
  <dc:creator>Worden, Steven H -FS</dc:creator>
  <cp:lastModifiedBy>Medina, Marcus A -FS</cp:lastModifiedBy>
  <cp:revision>159</cp:revision>
  <cp:lastPrinted>2013-03-26T18:03:59Z</cp:lastPrinted>
  <dcterms:created xsi:type="dcterms:W3CDTF">2013-03-12T17:52:49Z</dcterms:created>
  <dcterms:modified xsi:type="dcterms:W3CDTF">2017-03-07T21:32:34Z</dcterms:modified>
</cp:coreProperties>
</file>