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8" r:id="rId2"/>
  </p:sldMasterIdLst>
  <p:notesMasterIdLst>
    <p:notesMasterId r:id="rId29"/>
  </p:notesMasterIdLst>
  <p:handoutMasterIdLst>
    <p:handoutMasterId r:id="rId30"/>
  </p:handoutMasterIdLst>
  <p:sldIdLst>
    <p:sldId id="256" r:id="rId3"/>
    <p:sldId id="257" r:id="rId4"/>
    <p:sldId id="333" r:id="rId5"/>
    <p:sldId id="334" r:id="rId6"/>
    <p:sldId id="258" r:id="rId7"/>
    <p:sldId id="335" r:id="rId8"/>
    <p:sldId id="277" r:id="rId9"/>
    <p:sldId id="290" r:id="rId10"/>
    <p:sldId id="281" r:id="rId11"/>
    <p:sldId id="328" r:id="rId12"/>
    <p:sldId id="305" r:id="rId13"/>
    <p:sldId id="332" r:id="rId14"/>
    <p:sldId id="317" r:id="rId15"/>
    <p:sldId id="339" r:id="rId16"/>
    <p:sldId id="337" r:id="rId17"/>
    <p:sldId id="338" r:id="rId18"/>
    <p:sldId id="316" r:id="rId19"/>
    <p:sldId id="319" r:id="rId20"/>
    <p:sldId id="320" r:id="rId21"/>
    <p:sldId id="318" r:id="rId22"/>
    <p:sldId id="327" r:id="rId23"/>
    <p:sldId id="310" r:id="rId24"/>
    <p:sldId id="315" r:id="rId25"/>
    <p:sldId id="330" r:id="rId26"/>
    <p:sldId id="331" r:id="rId27"/>
    <p:sldId id="336" r:id="rId28"/>
  </p:sldIdLst>
  <p:sldSz cx="9144000" cy="6858000" type="screen4x3"/>
  <p:notesSz cx="6854825" cy="9083675"/>
  <p:defaultTextStyle>
    <a:defPPr>
      <a:defRPr lang="en-US"/>
    </a:defPPr>
    <a:lvl1pPr algn="l" rtl="0" fontAlgn="base">
      <a:spcBef>
        <a:spcPct val="0"/>
      </a:spcBef>
      <a:spcAft>
        <a:spcPct val="0"/>
      </a:spcAft>
      <a:defRPr sz="4400" kern="1200">
        <a:solidFill>
          <a:schemeClr val="tx1"/>
        </a:solidFill>
        <a:latin typeface="Arial" charset="0"/>
        <a:ea typeface="+mn-ea"/>
        <a:cs typeface="+mn-cs"/>
      </a:defRPr>
    </a:lvl1pPr>
    <a:lvl2pPr marL="457200" algn="l" rtl="0" fontAlgn="base">
      <a:spcBef>
        <a:spcPct val="0"/>
      </a:spcBef>
      <a:spcAft>
        <a:spcPct val="0"/>
      </a:spcAft>
      <a:defRPr sz="4400" kern="1200">
        <a:solidFill>
          <a:schemeClr val="tx1"/>
        </a:solidFill>
        <a:latin typeface="Arial" charset="0"/>
        <a:ea typeface="+mn-ea"/>
        <a:cs typeface="+mn-cs"/>
      </a:defRPr>
    </a:lvl2pPr>
    <a:lvl3pPr marL="914400" algn="l" rtl="0" fontAlgn="base">
      <a:spcBef>
        <a:spcPct val="0"/>
      </a:spcBef>
      <a:spcAft>
        <a:spcPct val="0"/>
      </a:spcAft>
      <a:defRPr sz="4400" kern="1200">
        <a:solidFill>
          <a:schemeClr val="tx1"/>
        </a:solidFill>
        <a:latin typeface="Arial" charset="0"/>
        <a:ea typeface="+mn-ea"/>
        <a:cs typeface="+mn-cs"/>
      </a:defRPr>
    </a:lvl3pPr>
    <a:lvl4pPr marL="1371600" algn="l" rtl="0" fontAlgn="base">
      <a:spcBef>
        <a:spcPct val="0"/>
      </a:spcBef>
      <a:spcAft>
        <a:spcPct val="0"/>
      </a:spcAft>
      <a:defRPr sz="4400" kern="1200">
        <a:solidFill>
          <a:schemeClr val="tx1"/>
        </a:solidFill>
        <a:latin typeface="Arial" charset="0"/>
        <a:ea typeface="+mn-ea"/>
        <a:cs typeface="+mn-cs"/>
      </a:defRPr>
    </a:lvl4pPr>
    <a:lvl5pPr marL="1828800" algn="l" rtl="0" fontAlgn="base">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5"/>
    <a:srgbClr val="CCECFF"/>
    <a:srgbClr val="99CCFF"/>
    <a:srgbClr val="FFCF89"/>
    <a:srgbClr val="566C11"/>
    <a:srgbClr val="566C75"/>
    <a:srgbClr val="006600"/>
    <a:srgbClr val="00558E"/>
    <a:srgbClr val="474F4E"/>
    <a:srgbClr val="2C5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6" autoAdjust="0"/>
    <p:restoredTop sz="68523" autoAdjust="0"/>
  </p:normalViewPr>
  <p:slideViewPr>
    <p:cSldViewPr snapToGrid="0">
      <p:cViewPr varScale="1">
        <p:scale>
          <a:sx n="77" d="100"/>
          <a:sy n="77" d="100"/>
        </p:scale>
        <p:origin x="1686" y="84"/>
      </p:cViewPr>
      <p:guideLst>
        <p:guide orient="horz" pos="2160"/>
        <p:guide pos="2880"/>
      </p:guideLst>
    </p:cSldViewPr>
  </p:slideViewPr>
  <p:outlineViewPr>
    <p:cViewPr>
      <p:scale>
        <a:sx n="33" d="100"/>
        <a:sy n="33" d="100"/>
      </p:scale>
      <p:origin x="48" y="14964"/>
    </p:cViewPr>
  </p:outlin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0006" cy="453558"/>
          </a:xfrm>
          <a:prstGeom prst="rect">
            <a:avLst/>
          </a:prstGeom>
        </p:spPr>
        <p:txBody>
          <a:bodyPr vert="horz" lIns="90142" tIns="45071" rIns="90142" bIns="45071" rtlCol="0"/>
          <a:lstStyle>
            <a:lvl1pPr algn="l">
              <a:defRPr sz="1200"/>
            </a:lvl1pPr>
          </a:lstStyle>
          <a:p>
            <a:pPr>
              <a:defRPr/>
            </a:pPr>
            <a:endParaRPr lang="en-US"/>
          </a:p>
        </p:txBody>
      </p:sp>
      <p:sp>
        <p:nvSpPr>
          <p:cNvPr id="3" name="Date Placeholder 2"/>
          <p:cNvSpPr>
            <a:spLocks noGrp="1"/>
          </p:cNvSpPr>
          <p:nvPr>
            <p:ph type="dt" sz="quarter" idx="1"/>
          </p:nvPr>
        </p:nvSpPr>
        <p:spPr>
          <a:xfrm>
            <a:off x="3883253" y="1"/>
            <a:ext cx="2970006" cy="453558"/>
          </a:xfrm>
          <a:prstGeom prst="rect">
            <a:avLst/>
          </a:prstGeom>
        </p:spPr>
        <p:txBody>
          <a:bodyPr vert="horz" lIns="90142" tIns="45071" rIns="90142" bIns="45071" rtlCol="0"/>
          <a:lstStyle>
            <a:lvl1pPr algn="r">
              <a:defRPr sz="1200"/>
            </a:lvl1pPr>
          </a:lstStyle>
          <a:p>
            <a:pPr>
              <a:defRPr/>
            </a:pPr>
            <a:fld id="{25AE0090-8714-4164-B409-73A035A63F43}" type="datetimeFigureOut">
              <a:rPr lang="en-US"/>
              <a:pPr>
                <a:defRPr/>
              </a:pPr>
              <a:t>3/5/2017</a:t>
            </a:fld>
            <a:endParaRPr lang="en-US"/>
          </a:p>
        </p:txBody>
      </p:sp>
      <p:sp>
        <p:nvSpPr>
          <p:cNvPr id="4" name="Footer Placeholder 3"/>
          <p:cNvSpPr>
            <a:spLocks noGrp="1"/>
          </p:cNvSpPr>
          <p:nvPr>
            <p:ph type="ftr" sz="quarter" idx="2"/>
          </p:nvPr>
        </p:nvSpPr>
        <p:spPr>
          <a:xfrm>
            <a:off x="0" y="8628554"/>
            <a:ext cx="2970006" cy="453558"/>
          </a:xfrm>
          <a:prstGeom prst="rect">
            <a:avLst/>
          </a:prstGeom>
        </p:spPr>
        <p:txBody>
          <a:bodyPr vert="horz" lIns="90142" tIns="45071" rIns="90142" bIns="4507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3253" y="8628554"/>
            <a:ext cx="2970006" cy="453558"/>
          </a:xfrm>
          <a:prstGeom prst="rect">
            <a:avLst/>
          </a:prstGeom>
        </p:spPr>
        <p:txBody>
          <a:bodyPr vert="horz" lIns="90142" tIns="45071" rIns="90142" bIns="45071" rtlCol="0" anchor="b"/>
          <a:lstStyle>
            <a:lvl1pPr algn="r">
              <a:defRPr sz="1200"/>
            </a:lvl1pPr>
          </a:lstStyle>
          <a:p>
            <a:pPr>
              <a:defRPr/>
            </a:pPr>
            <a:fld id="{E0FA90CF-A1F1-462F-9C34-F3559A679918}" type="slidenum">
              <a:rPr lang="en-US"/>
              <a:pPr>
                <a:defRPr/>
              </a:pPr>
              <a:t>‹#›</a:t>
            </a:fld>
            <a:endParaRPr lang="en-US"/>
          </a:p>
        </p:txBody>
      </p:sp>
    </p:spTree>
    <p:extLst>
      <p:ext uri="{BB962C8B-B14F-4D97-AF65-F5344CB8AC3E}">
        <p14:creationId xmlns:p14="http://schemas.microsoft.com/office/powerpoint/2010/main" val="601368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2970006" cy="453558"/>
          </a:xfrm>
          <a:prstGeom prst="rect">
            <a:avLst/>
          </a:prstGeom>
          <a:noFill/>
          <a:ln w="9525">
            <a:noFill/>
            <a:miter lim="800000"/>
            <a:headEnd/>
            <a:tailEnd/>
          </a:ln>
          <a:effectLst/>
        </p:spPr>
        <p:txBody>
          <a:bodyPr vert="horz" wrap="square" lIns="91063" tIns="45531" rIns="91063" bIns="45531" numCol="1" anchor="t" anchorCtr="0" compatLnSpc="1">
            <a:prstTxWarp prst="textNoShape">
              <a:avLst/>
            </a:prstTxWarp>
          </a:bodyPr>
          <a:lstStyle>
            <a:lvl1pPr algn="l" defTabSz="910805">
              <a:defRPr sz="1200"/>
            </a:lvl1pPr>
          </a:lstStyle>
          <a:p>
            <a:pPr>
              <a:defRPr/>
            </a:pPr>
            <a:endParaRPr lang="en-US"/>
          </a:p>
        </p:txBody>
      </p:sp>
      <p:sp>
        <p:nvSpPr>
          <p:cNvPr id="18435" name="Rectangle 3"/>
          <p:cNvSpPr>
            <a:spLocks noGrp="1" noChangeArrowheads="1"/>
          </p:cNvSpPr>
          <p:nvPr>
            <p:ph type="dt" idx="1"/>
          </p:nvPr>
        </p:nvSpPr>
        <p:spPr bwMode="auto">
          <a:xfrm>
            <a:off x="3883253" y="1"/>
            <a:ext cx="2970006" cy="453558"/>
          </a:xfrm>
          <a:prstGeom prst="rect">
            <a:avLst/>
          </a:prstGeom>
          <a:noFill/>
          <a:ln w="9525">
            <a:noFill/>
            <a:miter lim="800000"/>
            <a:headEnd/>
            <a:tailEnd/>
          </a:ln>
          <a:effectLst/>
        </p:spPr>
        <p:txBody>
          <a:bodyPr vert="horz" wrap="square" lIns="91063" tIns="45531" rIns="91063" bIns="45531" numCol="1" anchor="t" anchorCtr="0" compatLnSpc="1">
            <a:prstTxWarp prst="textNoShape">
              <a:avLst/>
            </a:prstTxWarp>
          </a:bodyPr>
          <a:lstStyle>
            <a:lvl1pPr algn="r" defTabSz="910805">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57288" y="682625"/>
            <a:ext cx="4540250" cy="34051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6109" y="4315059"/>
            <a:ext cx="5482607" cy="4086715"/>
          </a:xfrm>
          <a:prstGeom prst="rect">
            <a:avLst/>
          </a:prstGeom>
          <a:noFill/>
          <a:ln w="9525">
            <a:noFill/>
            <a:miter lim="800000"/>
            <a:headEnd/>
            <a:tailEnd/>
          </a:ln>
          <a:effectLst/>
        </p:spPr>
        <p:txBody>
          <a:bodyPr vert="horz" wrap="square" lIns="91063" tIns="45531" rIns="91063" bIns="45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28554"/>
            <a:ext cx="2970006" cy="453558"/>
          </a:xfrm>
          <a:prstGeom prst="rect">
            <a:avLst/>
          </a:prstGeom>
          <a:noFill/>
          <a:ln w="9525">
            <a:noFill/>
            <a:miter lim="800000"/>
            <a:headEnd/>
            <a:tailEnd/>
          </a:ln>
          <a:effectLst/>
        </p:spPr>
        <p:txBody>
          <a:bodyPr vert="horz" wrap="square" lIns="91063" tIns="45531" rIns="91063" bIns="45531" numCol="1" anchor="b" anchorCtr="0" compatLnSpc="1">
            <a:prstTxWarp prst="textNoShape">
              <a:avLst/>
            </a:prstTxWarp>
          </a:bodyPr>
          <a:lstStyle>
            <a:lvl1pPr algn="l" defTabSz="910805">
              <a:defRPr sz="1200"/>
            </a:lvl1pPr>
          </a:lstStyle>
          <a:p>
            <a:pPr>
              <a:defRPr/>
            </a:pPr>
            <a:endParaRPr lang="en-US"/>
          </a:p>
        </p:txBody>
      </p:sp>
      <p:sp>
        <p:nvSpPr>
          <p:cNvPr id="18439" name="Rectangle 7"/>
          <p:cNvSpPr>
            <a:spLocks noGrp="1" noChangeArrowheads="1"/>
          </p:cNvSpPr>
          <p:nvPr>
            <p:ph type="sldNum" sz="quarter" idx="5"/>
          </p:nvPr>
        </p:nvSpPr>
        <p:spPr bwMode="auto">
          <a:xfrm>
            <a:off x="3883253" y="8628554"/>
            <a:ext cx="2970006" cy="453558"/>
          </a:xfrm>
          <a:prstGeom prst="rect">
            <a:avLst/>
          </a:prstGeom>
          <a:noFill/>
          <a:ln w="9525">
            <a:noFill/>
            <a:miter lim="800000"/>
            <a:headEnd/>
            <a:tailEnd/>
          </a:ln>
          <a:effectLst/>
        </p:spPr>
        <p:txBody>
          <a:bodyPr vert="horz" wrap="square" lIns="91063" tIns="45531" rIns="91063" bIns="45531" numCol="1" anchor="b" anchorCtr="0" compatLnSpc="1">
            <a:prstTxWarp prst="textNoShape">
              <a:avLst/>
            </a:prstTxWarp>
          </a:bodyPr>
          <a:lstStyle>
            <a:lvl1pPr algn="r" defTabSz="910805">
              <a:defRPr sz="1200"/>
            </a:lvl1pPr>
          </a:lstStyle>
          <a:p>
            <a:pPr>
              <a:defRPr/>
            </a:pPr>
            <a:fld id="{FEC0F30D-BD5D-4D01-B64F-B64897000845}" type="slidenum">
              <a:rPr lang="en-US"/>
              <a:pPr>
                <a:defRPr/>
              </a:pPr>
              <a:t>‹#›</a:t>
            </a:fld>
            <a:endParaRPr lang="en-US"/>
          </a:p>
        </p:txBody>
      </p:sp>
    </p:spTree>
    <p:extLst>
      <p:ext uri="{BB962C8B-B14F-4D97-AF65-F5344CB8AC3E}">
        <p14:creationId xmlns:p14="http://schemas.microsoft.com/office/powerpoint/2010/main" val="296844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1</a:t>
            </a:fld>
            <a:endParaRPr lang="en-US"/>
          </a:p>
        </p:txBody>
      </p:sp>
    </p:spTree>
    <p:extLst>
      <p:ext uri="{BB962C8B-B14F-4D97-AF65-F5344CB8AC3E}">
        <p14:creationId xmlns:p14="http://schemas.microsoft.com/office/powerpoint/2010/main" val="218738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10</a:t>
            </a:fld>
            <a:endParaRPr lang="en-US"/>
          </a:p>
        </p:txBody>
      </p:sp>
    </p:spTree>
    <p:extLst>
      <p:ext uri="{BB962C8B-B14F-4D97-AF65-F5344CB8AC3E}">
        <p14:creationId xmlns:p14="http://schemas.microsoft.com/office/powerpoint/2010/main" val="6231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1416">
              <a:defRPr/>
            </a:pPr>
            <a:r>
              <a:rPr lang="en-US" baseline="0" dirty="0" smtClean="0"/>
              <a:t>Local I-BPAs are solicited on a 2-year cycle. This also now includes the Generic Template.  </a:t>
            </a:r>
          </a:p>
          <a:p>
            <a:pPr defTabSz="901416">
              <a:defRPr/>
            </a:pPr>
            <a:r>
              <a:rPr lang="en-US" dirty="0" smtClean="0"/>
              <a:t>The </a:t>
            </a:r>
            <a:r>
              <a:rPr lang="en-US" dirty="0" smtClean="0"/>
              <a:t>introduction of competition for local resources completes recommendations of the</a:t>
            </a:r>
            <a:r>
              <a:rPr lang="en-US" baseline="0" dirty="0" smtClean="0"/>
              <a:t> OIG Audit (05601-40-SF).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11</a:t>
            </a:fld>
            <a:endParaRPr lang="en-US"/>
          </a:p>
        </p:txBody>
      </p:sp>
    </p:spTree>
    <p:extLst>
      <p:ext uri="{BB962C8B-B14F-4D97-AF65-F5344CB8AC3E}">
        <p14:creationId xmlns:p14="http://schemas.microsoft.com/office/powerpoint/2010/main" val="90496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dirty="0" smtClean="0"/>
              <a:t>Solicitations include all those showing up in VIPR.</a:t>
            </a:r>
            <a:r>
              <a:rPr lang="en-US" baseline="0" dirty="0" smtClean="0"/>
              <a:t>  This includes Awarded, Expired (CSU was awarded, protested, then cancelled), Closed, and any that have Pre-Synopsis.</a:t>
            </a:r>
          </a:p>
          <a:p>
            <a:endParaRPr lang="en-US" baseline="0" dirty="0" smtClean="0"/>
          </a:p>
          <a:p>
            <a:r>
              <a:rPr lang="en-US" baseline="0" dirty="0" smtClean="0"/>
              <a:t>For </a:t>
            </a:r>
            <a:r>
              <a:rPr lang="en-US" baseline="0" dirty="0" smtClean="0"/>
              <a:t>2017, </a:t>
            </a:r>
            <a:r>
              <a:rPr lang="en-US" baseline="0" dirty="0" smtClean="0"/>
              <a:t>as of </a:t>
            </a:r>
            <a:r>
              <a:rPr lang="en-US" baseline="0" dirty="0" smtClean="0"/>
              <a:t>3/5/15</a:t>
            </a:r>
            <a:r>
              <a:rPr lang="en-US" baseline="0" dirty="0" smtClean="0"/>
              <a:t>, </a:t>
            </a:r>
            <a:r>
              <a:rPr lang="en-US" baseline="0" dirty="0" smtClean="0"/>
              <a:t>all but 3 solicitations are open. </a:t>
            </a:r>
          </a:p>
          <a:p>
            <a:endParaRPr lang="en-US" baseline="0" dirty="0" smtClean="0"/>
          </a:p>
          <a:p>
            <a:r>
              <a:rPr lang="en-US" baseline="0" dirty="0" smtClean="0"/>
              <a:t>The total </a:t>
            </a:r>
            <a:r>
              <a:rPr lang="en-US" baseline="0" dirty="0" smtClean="0"/>
              <a:t>number of vendor resources </a:t>
            </a:r>
            <a:r>
              <a:rPr lang="en-US" baseline="0" dirty="0" smtClean="0"/>
              <a:t>does not account for any </a:t>
            </a:r>
            <a:r>
              <a:rPr lang="en-US" baseline="0" dirty="0" smtClean="0"/>
              <a:t>resources </a:t>
            </a:r>
            <a:r>
              <a:rPr lang="en-US" baseline="0" dirty="0" smtClean="0"/>
              <a:t>that have been suspended.</a:t>
            </a:r>
            <a:endParaRPr lang="en-US" baseline="0" dirty="0" smtClean="0"/>
          </a:p>
          <a:p>
            <a:endParaRPr lang="en-US" baseline="0" dirty="0" smtClean="0"/>
          </a:p>
          <a:p>
            <a:r>
              <a:rPr lang="en-US" baseline="0" dirty="0" smtClean="0"/>
              <a:t>Why is the number of agreements so high for 2014?  </a:t>
            </a:r>
          </a:p>
          <a:p>
            <a:r>
              <a:rPr lang="en-US" baseline="0" dirty="0" smtClean="0"/>
              <a:t>The Heavy Equipment solicitation has a lot of resources </a:t>
            </a:r>
          </a:p>
          <a:p>
            <a:r>
              <a:rPr lang="en-US" baseline="0" dirty="0" smtClean="0"/>
              <a:t>R1 – 117 agreements, 319 resources; </a:t>
            </a:r>
          </a:p>
          <a:p>
            <a:r>
              <a:rPr lang="en-US" baseline="0" dirty="0" smtClean="0"/>
              <a:t>R2/R4 – 90 agreements, 374 resources, </a:t>
            </a:r>
          </a:p>
          <a:p>
            <a:r>
              <a:rPr lang="en-US" baseline="0" dirty="0" smtClean="0"/>
              <a:t>R3 – 60 agreements, 167 resources; </a:t>
            </a:r>
          </a:p>
          <a:p>
            <a:r>
              <a:rPr lang="en-US" baseline="0" dirty="0" smtClean="0"/>
              <a:t>R5 – 212 agreements, 972 resources; </a:t>
            </a:r>
          </a:p>
          <a:p>
            <a:r>
              <a:rPr lang="en-US" baseline="0" dirty="0" smtClean="0"/>
              <a:t>R6 – 188 agreements, 523 resources; </a:t>
            </a:r>
          </a:p>
          <a:p>
            <a:r>
              <a:rPr lang="en-US" baseline="0" dirty="0" smtClean="0"/>
              <a:t>R8 – 16 agreements, 230 resources; </a:t>
            </a:r>
          </a:p>
          <a:p>
            <a:r>
              <a:rPr lang="en-US" baseline="0" dirty="0" smtClean="0"/>
              <a:t>R9 – 9 agreements, 39 resources</a:t>
            </a:r>
          </a:p>
          <a:p>
            <a:r>
              <a:rPr lang="en-US" baseline="0" dirty="0" smtClean="0"/>
              <a:t>TOTAL:  692 agreements, 2624 resources.  </a:t>
            </a:r>
          </a:p>
          <a:p>
            <a:r>
              <a:rPr lang="en-US" baseline="0" dirty="0" smtClean="0"/>
              <a:t>The other big one was Fallers </a:t>
            </a:r>
          </a:p>
          <a:p>
            <a:r>
              <a:rPr lang="en-US" baseline="0" dirty="0" smtClean="0"/>
              <a:t>R1 – 15 agreements, 140 resources; </a:t>
            </a:r>
          </a:p>
          <a:p>
            <a:r>
              <a:rPr lang="en-US" baseline="0" dirty="0" smtClean="0"/>
              <a:t>R2/R4 – 13 agreements, 60 resources; </a:t>
            </a:r>
          </a:p>
          <a:p>
            <a:r>
              <a:rPr lang="en-US" baseline="0" dirty="0" smtClean="0"/>
              <a:t>R5 – 51 agreements, 295 resources; </a:t>
            </a:r>
          </a:p>
          <a:p>
            <a:r>
              <a:rPr lang="en-US" baseline="0" dirty="0" smtClean="0"/>
              <a:t>R6 – 53 agreements, 333 resources</a:t>
            </a:r>
          </a:p>
          <a:p>
            <a:r>
              <a:rPr lang="en-US" baseline="0" dirty="0" smtClean="0"/>
              <a:t>TOTAL:  132 agreements, 828 resources.  </a:t>
            </a:r>
          </a:p>
          <a:p>
            <a:r>
              <a:rPr lang="en-US" baseline="0" dirty="0" smtClean="0"/>
              <a:t>Numbers do not include any interagency efforts, only what is in VIPR.</a:t>
            </a:r>
            <a:endParaRPr lang="en-US" dirty="0" smtClean="0"/>
          </a:p>
        </p:txBody>
      </p:sp>
    </p:spTree>
    <p:extLst>
      <p:ext uri="{BB962C8B-B14F-4D97-AF65-F5344CB8AC3E}">
        <p14:creationId xmlns:p14="http://schemas.microsoft.com/office/powerpoint/2010/main" val="1152290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solicitations</a:t>
            </a:r>
            <a:r>
              <a:rPr lang="en-US" baseline="0" dirty="0" smtClean="0"/>
              <a:t> have an Exhibit J or and Exhibit M.</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13</a:t>
            </a:fld>
            <a:endParaRPr lang="en-US"/>
          </a:p>
        </p:txBody>
      </p:sp>
    </p:spTree>
    <p:extLst>
      <p:ext uri="{BB962C8B-B14F-4D97-AF65-F5344CB8AC3E}">
        <p14:creationId xmlns:p14="http://schemas.microsoft.com/office/powerpoint/2010/main" val="341477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dirty="0" smtClean="0"/>
              <a:t>Dispatch Data Entry</a:t>
            </a:r>
            <a:r>
              <a:rPr lang="en-US" baseline="0" dirty="0" smtClean="0"/>
              <a:t> Report for ROSS is a Excel spreadsheet that p</a:t>
            </a:r>
            <a:r>
              <a:rPr lang="en-US" dirty="0" smtClean="0"/>
              <a:t>rovides vendor &amp; equipment information needed to populate vendor fields in</a:t>
            </a:r>
            <a:r>
              <a:rPr lang="en-US" baseline="0" dirty="0" smtClean="0"/>
              <a:t> </a:t>
            </a:r>
            <a:r>
              <a:rPr lang="en-US" dirty="0" smtClean="0"/>
              <a:t>ROSS;  Dispatch SOG will be reviewed annually and updated as needed</a:t>
            </a:r>
            <a:r>
              <a:rPr lang="en-US" baseline="0" dirty="0" smtClean="0"/>
              <a:t> by WO FAM Operations.  I will show an example of a Dispatch Priority List (DPL) in a few slides.</a:t>
            </a:r>
          </a:p>
          <a:p>
            <a:endParaRPr lang="en-US" dirty="0" smtClean="0"/>
          </a:p>
          <a:p>
            <a:endParaRPr lang="en-US" dirty="0" smtClean="0"/>
          </a:p>
        </p:txBody>
      </p:sp>
    </p:spTree>
    <p:extLst>
      <p:ext uri="{BB962C8B-B14F-4D97-AF65-F5344CB8AC3E}">
        <p14:creationId xmlns:p14="http://schemas.microsoft.com/office/powerpoint/2010/main" val="2317561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Date and time needed – we continuously</a:t>
            </a:r>
            <a:r>
              <a:rPr lang="en-US" baseline="0" dirty="0" smtClean="0"/>
              <a:t> hear about vendors not meeting date and time needed.  Please document these instances and make sure they get forwarded to the CO for the agreement.  Coordinate with the Finance group (PUL if one is assigned).  Was date and time needed reasonable?</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15</a:t>
            </a:fld>
            <a:endParaRPr lang="en-US"/>
          </a:p>
        </p:txBody>
      </p:sp>
    </p:spTree>
    <p:extLst>
      <p:ext uri="{BB962C8B-B14F-4D97-AF65-F5344CB8AC3E}">
        <p14:creationId xmlns:p14="http://schemas.microsoft.com/office/powerpoint/2010/main" val="1107033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a:t>
            </a:r>
            <a:r>
              <a:rPr lang="en-US" baseline="0" dirty="0" smtClean="0"/>
              <a:t> dispatch know a DPL has been posted?  Until the VIPR-ROSS interface is functional, the CO will send a Dispatch Data Entry Report to the appropriate Dispatch Center.  This is a report the CO can run in VIPR.</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16</a:t>
            </a:fld>
            <a:endParaRPr lang="en-US"/>
          </a:p>
        </p:txBody>
      </p:sp>
    </p:spTree>
    <p:extLst>
      <p:ext uri="{BB962C8B-B14F-4D97-AF65-F5344CB8AC3E}">
        <p14:creationId xmlns:p14="http://schemas.microsoft.com/office/powerpoint/2010/main" val="124339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17</a:t>
            </a:fld>
            <a:endParaRPr lang="en-US"/>
          </a:p>
        </p:txBody>
      </p:sp>
    </p:spTree>
    <p:extLst>
      <p:ext uri="{BB962C8B-B14F-4D97-AF65-F5344CB8AC3E}">
        <p14:creationId xmlns:p14="http://schemas.microsoft.com/office/powerpoint/2010/main" val="283013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18</a:t>
            </a:fld>
            <a:endParaRPr lang="en-US"/>
          </a:p>
        </p:txBody>
      </p:sp>
    </p:spTree>
    <p:extLst>
      <p:ext uri="{BB962C8B-B14F-4D97-AF65-F5344CB8AC3E}">
        <p14:creationId xmlns:p14="http://schemas.microsoft.com/office/powerpoint/2010/main" val="102239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19</a:t>
            </a:fld>
            <a:endParaRPr lang="en-US"/>
          </a:p>
        </p:txBody>
      </p:sp>
    </p:spTree>
    <p:extLst>
      <p:ext uri="{BB962C8B-B14F-4D97-AF65-F5344CB8AC3E}">
        <p14:creationId xmlns:p14="http://schemas.microsoft.com/office/powerpoint/2010/main" val="49960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a:t>
            </a:r>
            <a:r>
              <a:rPr lang="en-US" dirty="0" smtClean="0"/>
              <a:t>he</a:t>
            </a:r>
            <a:r>
              <a:rPr lang="en-US" baseline="0" dirty="0" smtClean="0"/>
              <a:t> last 12 slides of the power point I’ll review some slides that are specific to the Logistics group.  </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2</a:t>
            </a:fld>
            <a:endParaRPr lang="en-US"/>
          </a:p>
        </p:txBody>
      </p:sp>
    </p:spTree>
    <p:extLst>
      <p:ext uri="{BB962C8B-B14F-4D97-AF65-F5344CB8AC3E}">
        <p14:creationId xmlns:p14="http://schemas.microsoft.com/office/powerpoint/2010/main" val="241718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inspection checklists are currently being revised.  They will be posted </a:t>
            </a:r>
            <a:r>
              <a:rPr lang="en-US" baseline="0" smtClean="0"/>
              <a:t>once finalized.</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20</a:t>
            </a:fld>
            <a:endParaRPr lang="en-US"/>
          </a:p>
        </p:txBody>
      </p:sp>
    </p:spTree>
    <p:extLst>
      <p:ext uri="{BB962C8B-B14F-4D97-AF65-F5344CB8AC3E}">
        <p14:creationId xmlns:p14="http://schemas.microsoft.com/office/powerpoint/2010/main" val="24104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Inspection</a:t>
            </a:r>
            <a:r>
              <a:rPr lang="en-US" baseline="0" dirty="0" smtClean="0"/>
              <a:t> Checklists are currently being revised and once finished will be posted at:  http://www.fs.fed.us/business/incident/equipment.php </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21</a:t>
            </a:fld>
            <a:endParaRPr lang="en-US"/>
          </a:p>
        </p:txBody>
      </p:sp>
    </p:spTree>
    <p:extLst>
      <p:ext uri="{BB962C8B-B14F-4D97-AF65-F5344CB8AC3E}">
        <p14:creationId xmlns:p14="http://schemas.microsoft.com/office/powerpoint/2010/main" val="171297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ICPI</a:t>
            </a:r>
            <a:r>
              <a:rPr lang="en-US" baseline="0" dirty="0" smtClean="0"/>
              <a:t> could be assigned to one assignment, or several assignments, depending on availability and proximity to other incidents.</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22</a:t>
            </a:fld>
            <a:endParaRPr lang="en-US"/>
          </a:p>
        </p:txBody>
      </p:sp>
    </p:spTree>
    <p:extLst>
      <p:ext uri="{BB962C8B-B14F-4D97-AF65-F5344CB8AC3E}">
        <p14:creationId xmlns:p14="http://schemas.microsoft.com/office/powerpoint/2010/main" val="259409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simplified Contractor Performance Rating (February 2015) to be posted at:   http://www.fs.fed.us/business/incident/equipment.php </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23</a:t>
            </a:fld>
            <a:endParaRPr lang="en-US"/>
          </a:p>
        </p:txBody>
      </p:sp>
    </p:spTree>
    <p:extLst>
      <p:ext uri="{BB962C8B-B14F-4D97-AF65-F5344CB8AC3E}">
        <p14:creationId xmlns:p14="http://schemas.microsoft.com/office/powerpoint/2010/main" val="2767871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simplified Contractor Performance Rating (February 2015) to be posted at:   http://fsweb.wo.fs.fed.us/aqm2/wo/incident/eera/perf_eval.php </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24</a:t>
            </a:fld>
            <a:endParaRPr lang="en-US"/>
          </a:p>
        </p:txBody>
      </p:sp>
    </p:spTree>
    <p:extLst>
      <p:ext uri="{BB962C8B-B14F-4D97-AF65-F5344CB8AC3E}">
        <p14:creationId xmlns:p14="http://schemas.microsoft.com/office/powerpoint/2010/main" val="2767871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simplified Contractor Performance Rating (February 2015) to be posted at:   http://fsweb.wo.fs.fed.us/aqm2/wo/incident/eera/perf_eval.php</a:t>
            </a:r>
          </a:p>
          <a:p>
            <a:endParaRPr lang="en-US" baseline="0" dirty="0" smtClean="0"/>
          </a:p>
          <a:p>
            <a:r>
              <a:rPr lang="en-US" baseline="0" dirty="0" smtClean="0"/>
              <a:t>See Exhibit E for the Rating Guidelines.</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25</a:t>
            </a:fld>
            <a:endParaRPr lang="en-US"/>
          </a:p>
        </p:txBody>
      </p:sp>
    </p:spTree>
    <p:extLst>
      <p:ext uri="{BB962C8B-B14F-4D97-AF65-F5344CB8AC3E}">
        <p14:creationId xmlns:p14="http://schemas.microsoft.com/office/powerpoint/2010/main" val="2767871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3253" y="8628554"/>
            <a:ext cx="2970006" cy="453558"/>
          </a:xfrm>
          <a:prstGeom prst="rect">
            <a:avLst/>
          </a:prstGeom>
          <a:noFill/>
          <a:ln w="9525">
            <a:noFill/>
            <a:miter lim="800000"/>
            <a:headEnd/>
            <a:tailEnd/>
          </a:ln>
        </p:spPr>
        <p:txBody>
          <a:bodyPr lIns="91063" tIns="45531" rIns="91063" bIns="45531" anchor="b"/>
          <a:lstStyle/>
          <a:p>
            <a:pPr algn="r" defTabSz="910805"/>
            <a:fld id="{CA38AC6B-F13D-47BF-BEFD-DBA1CF4BC511}" type="slidenum">
              <a:rPr lang="en-US" sz="1200"/>
              <a:pPr algn="r" defTabSz="910805"/>
              <a:t>26</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686109" y="4316623"/>
            <a:ext cx="5482607" cy="4085151"/>
          </a:xfrm>
          <a:noFill/>
          <a:ln/>
        </p:spPr>
        <p:txBody>
          <a:bodyPr/>
          <a:lstStyle/>
          <a:p>
            <a:endParaRPr lang="en-US" smtClean="0"/>
          </a:p>
        </p:txBody>
      </p:sp>
    </p:spTree>
    <p:extLst>
      <p:ext uri="{BB962C8B-B14F-4D97-AF65-F5344CB8AC3E}">
        <p14:creationId xmlns:p14="http://schemas.microsoft.com/office/powerpoint/2010/main" val="402179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a:t>
            </a:r>
            <a:r>
              <a:rPr lang="en-US" dirty="0" smtClean="0"/>
              <a:t>he</a:t>
            </a:r>
            <a:r>
              <a:rPr lang="en-US" baseline="0" dirty="0" smtClean="0"/>
              <a:t> last 12 slides of the power point I’ll review some slides that are specific to the Logistics group.  </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3</a:t>
            </a:fld>
            <a:endParaRPr lang="en-US"/>
          </a:p>
        </p:txBody>
      </p:sp>
    </p:spTree>
    <p:extLst>
      <p:ext uri="{BB962C8B-B14F-4D97-AF65-F5344CB8AC3E}">
        <p14:creationId xmlns:p14="http://schemas.microsoft.com/office/powerpoint/2010/main" val="288176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2016 experienced a large number of outages.</a:t>
            </a:r>
            <a:endParaRPr lang="en-US" baseline="0" dirty="0" smtClean="0"/>
          </a:p>
          <a:p>
            <a:endParaRPr lang="en-US" baseline="0" dirty="0" smtClean="0"/>
          </a:p>
          <a:p>
            <a:pPr lvl="2"/>
            <a:r>
              <a:rPr lang="en-US" sz="2400" dirty="0" smtClean="0"/>
              <a:t>Contracting Officer -- 453</a:t>
            </a:r>
          </a:p>
          <a:p>
            <a:pPr lvl="2"/>
            <a:r>
              <a:rPr lang="en-US" sz="2400" dirty="0" smtClean="0"/>
              <a:t>Other (vendor, </a:t>
            </a:r>
            <a:r>
              <a:rPr lang="en-US" sz="2400" dirty="0" err="1" smtClean="0"/>
              <a:t>etc</a:t>
            </a:r>
            <a:r>
              <a:rPr lang="en-US" sz="2400" dirty="0" smtClean="0"/>
              <a:t>) – 2,407</a:t>
            </a:r>
          </a:p>
          <a:p>
            <a:endParaRPr lang="en-US" dirty="0" smtClean="0"/>
          </a:p>
          <a:p>
            <a:r>
              <a:rPr lang="en-US" dirty="0" smtClean="0"/>
              <a:t>We also got a new Helpdesk, which is now physically</a:t>
            </a:r>
            <a:r>
              <a:rPr lang="en-US" baseline="0" dirty="0" smtClean="0"/>
              <a:t> located in Michigan.</a:t>
            </a:r>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4</a:t>
            </a:fld>
            <a:endParaRPr lang="en-US"/>
          </a:p>
        </p:txBody>
      </p:sp>
    </p:spTree>
    <p:extLst>
      <p:ext uri="{BB962C8B-B14F-4D97-AF65-F5344CB8AC3E}">
        <p14:creationId xmlns:p14="http://schemas.microsoft.com/office/powerpoint/2010/main" val="380398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3253" y="8628554"/>
            <a:ext cx="2970006" cy="453558"/>
          </a:xfrm>
          <a:prstGeom prst="rect">
            <a:avLst/>
          </a:prstGeom>
          <a:noFill/>
          <a:ln w="9525">
            <a:noFill/>
            <a:miter lim="800000"/>
            <a:headEnd/>
            <a:tailEnd/>
          </a:ln>
        </p:spPr>
        <p:txBody>
          <a:bodyPr lIns="91063" tIns="45531" rIns="91063" bIns="45531" anchor="b"/>
          <a:lstStyle/>
          <a:p>
            <a:pPr algn="r" defTabSz="910805"/>
            <a:fld id="{CA38AC6B-F13D-47BF-BEFD-DBA1CF4BC511}" type="slidenum">
              <a:rPr lang="en-US" sz="1200"/>
              <a:pPr algn="r" defTabSz="910805"/>
              <a:t>5</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686109" y="4316623"/>
            <a:ext cx="5482607" cy="4085151"/>
          </a:xfrm>
          <a:noFill/>
          <a:ln/>
        </p:spPr>
        <p:txBody>
          <a:bodyPr/>
          <a:lstStyle/>
          <a:p>
            <a:endParaRPr lang="en-US" dirty="0" smtClean="0"/>
          </a:p>
          <a:p>
            <a:r>
              <a:rPr lang="en-US" sz="1200" kern="1200" dirty="0" smtClean="0">
                <a:solidFill>
                  <a:schemeClr val="tx1"/>
                </a:solidFill>
                <a:effectLst/>
                <a:latin typeface="Arial" charset="0"/>
                <a:ea typeface="+mn-ea"/>
                <a:cs typeface="+mn-cs"/>
              </a:rPr>
              <a:t>VIPR was</a:t>
            </a:r>
            <a:r>
              <a:rPr lang="en-US" sz="1200" kern="1200" baseline="0" dirty="0" smtClean="0">
                <a:solidFill>
                  <a:schemeClr val="tx1"/>
                </a:solidFill>
                <a:effectLst/>
                <a:latin typeface="Arial" charset="0"/>
                <a:ea typeface="+mn-ea"/>
                <a:cs typeface="+mn-cs"/>
              </a:rPr>
              <a:t> having a lot of unexpected outages after the migration to the VDC.   It was determined that VIPR needed to move to </a:t>
            </a:r>
            <a:r>
              <a:rPr lang="en-US" sz="1200" kern="1200" dirty="0" smtClean="0">
                <a:solidFill>
                  <a:schemeClr val="tx1"/>
                </a:solidFill>
                <a:effectLst/>
                <a:latin typeface="Arial" charset="0"/>
                <a:ea typeface="+mn-ea"/>
                <a:cs typeface="+mn-cs"/>
              </a:rPr>
              <a:t>a Single Instance Database in DEV, TEST, and PROD --</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away from the VM Cluster.  The intense workload and traffic on the VIPR DB server is triggering problems with the VMware (</a:t>
            </a:r>
            <a:r>
              <a:rPr lang="en-US" sz="1200" kern="1200" dirty="0" err="1" smtClean="0">
                <a:solidFill>
                  <a:schemeClr val="tx1"/>
                </a:solidFill>
                <a:effectLst/>
                <a:latin typeface="Arial" charset="0"/>
                <a:ea typeface="+mn-ea"/>
                <a:cs typeface="+mn-cs"/>
              </a:rPr>
              <a:t>VMotion</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VMotion</a:t>
            </a:r>
            <a:r>
              <a:rPr lang="en-US" sz="1200" kern="1200" dirty="0" smtClean="0">
                <a:solidFill>
                  <a:schemeClr val="tx1"/>
                </a:solidFill>
                <a:effectLst/>
                <a:latin typeface="Arial" charset="0"/>
                <a:ea typeface="+mn-ea"/>
                <a:cs typeface="+mn-cs"/>
              </a:rPr>
              <a:t> tries to balance workload by moving VMs from one host in the VM Cluster to another.  When this VM movement takes place, Oracle responds by rebooting the server, causing unexpected and frequent outages.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Intermittent problems were observed/reported that users could not log in, they were getting errors when accessing VIPR, or they would get dropped.  Errors included failed attempts to log in and seeing a message stating, “Exception was thrown in </a:t>
            </a:r>
            <a:r>
              <a:rPr lang="en-US" sz="1200" kern="1200" dirty="0" err="1" smtClean="0">
                <a:solidFill>
                  <a:schemeClr val="tx1"/>
                </a:solidFill>
                <a:effectLst/>
                <a:latin typeface="Arial" charset="0"/>
                <a:ea typeface="+mn-ea"/>
                <a:cs typeface="+mn-cs"/>
              </a:rPr>
              <a:t>SecurityFilter:JDBC</a:t>
            </a:r>
            <a:r>
              <a:rPr lang="en-US" sz="1200" kern="1200" dirty="0" smtClean="0">
                <a:solidFill>
                  <a:schemeClr val="tx1"/>
                </a:solidFill>
                <a:effectLst/>
                <a:latin typeface="Arial" charset="0"/>
                <a:ea typeface="+mn-ea"/>
                <a:cs typeface="+mn-cs"/>
              </a:rPr>
              <a:t> rollback failed; only seeing the header and footer after logging in; or instances when error messages were received stating, “The process has failed due to an unexpected failure”.  </a:t>
            </a:r>
          </a:p>
          <a:p>
            <a:r>
              <a:rPr lang="en-US" sz="1200" kern="1200" dirty="0" smtClean="0">
                <a:solidFill>
                  <a:schemeClr val="tx1"/>
                </a:solidFill>
                <a:effectLst/>
                <a:latin typeface="Arial" charset="0"/>
                <a:ea typeface="+mn-ea"/>
                <a:cs typeface="+mn-cs"/>
              </a:rPr>
              <a:t>The VIPR Tech Team no longer has access to the application logs, which could be used to assist with troubleshooting what causes the various errors.  Mike Galicki from CIO was requested to assist with reviewing the logs; however, unless the log is monitored while the errors are occurring, it is difficult to pinpoint the problem.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On 1/13/17, feedback was received that one of the 2 servers (# 0628) was full and had run out of disk space.  CIO was asked to delete unnecessary files.  The VIPR Tech Team questioned the reliability of Load Balance servers and requested additional RAM for server # 0628.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On 1/17/17, a VIPR Outage was reported.  It was discovered that Server # 0628 was completely full and server #0514 needed to be restarted.</a:t>
            </a:r>
          </a:p>
          <a:p>
            <a:r>
              <a:rPr lang="en-US" sz="1200" kern="1200" dirty="0" smtClean="0">
                <a:solidFill>
                  <a:schemeClr val="tx1"/>
                </a:solidFill>
                <a:effectLst/>
                <a:latin typeface="Arial" charset="0"/>
                <a:ea typeface="+mn-ea"/>
                <a:cs typeface="+mn-cs"/>
              </a:rPr>
              <a:t>There are two servers that VIPR utilizes on VDC to help with ‘load balance’, which is supposed to help prevent the system from getting bogged down and slow when use is heavy.  The load balancer uses health probes to all the servers and if the load balancer sees a problem with one of the servers it will send all the traffic to the alternate server.</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On 1/18/17, server # 0514 was shut down at 2:05 pm.  The VIPR Tech team had rec’d copies of log files from CIO that showed over 1500 errors on server # 0514 starting from 13 Jan. There were only 2 errors on server # 0628.  The team made the immediate recommendation to shut down server # 0514, feeling it was better to have a slow system without a load balance back-up, than to have constant user failures in the application.</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TIPP Vision: Incident business management organizations provide efficient, streamlined, collaborative, support, contributing to the safety of personnel and effectiveness of operations. Service First authority is maximized. Incident business processes and systems are structured, adhere to acquisition and financial management requirements, and are managed to facilitate agile change.</a:t>
            </a:r>
          </a:p>
          <a:p>
            <a:r>
              <a:rPr lang="en-US" sz="1200" kern="1200" dirty="0" smtClean="0">
                <a:solidFill>
                  <a:schemeClr val="tx1"/>
                </a:solidFill>
                <a:effectLst/>
                <a:latin typeface="Arial" charset="0"/>
                <a:ea typeface="+mn-ea"/>
                <a:cs typeface="+mn-cs"/>
              </a:rPr>
              <a:t>	</a:t>
            </a:r>
            <a:r>
              <a:rPr lang="en-US" dirty="0" smtClean="0"/>
              <a:t>Over 1.2 billion dollars are spent annually on cooperative fire agreements, incident procurements, and AD hiring. </a:t>
            </a:r>
          </a:p>
          <a:p>
            <a:r>
              <a:rPr lang="en-US" sz="1200" kern="1200" dirty="0" smtClean="0">
                <a:solidFill>
                  <a:schemeClr val="tx1"/>
                </a:solidFill>
                <a:effectLst/>
                <a:latin typeface="Arial" charset="0"/>
                <a:ea typeface="+mn-ea"/>
                <a:cs typeface="+mn-cs"/>
              </a:rPr>
              <a:t>	</a:t>
            </a:r>
            <a:r>
              <a:rPr lang="en-US" dirty="0" smtClean="0"/>
              <a:t>It is time to streamline processes, modernize systems, and improve delivery of incident business services.</a:t>
            </a:r>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188587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dirty="0" smtClean="0"/>
              <a:t>The</a:t>
            </a:r>
            <a:r>
              <a:rPr lang="en-US" baseline="0" dirty="0" smtClean="0"/>
              <a:t> last two would normally fall under the Logistics </a:t>
            </a:r>
            <a:r>
              <a:rPr lang="en-US" baseline="0" dirty="0" smtClean="0"/>
              <a:t>group</a:t>
            </a:r>
          </a:p>
          <a:p>
            <a:endParaRPr lang="en-US" baseline="0" dirty="0" smtClean="0"/>
          </a:p>
          <a:p>
            <a:pPr lvl="1" eaLnBrk="1" hangingPunct="1">
              <a:spcBef>
                <a:spcPts val="600"/>
              </a:spcBef>
              <a:spcAft>
                <a:spcPts val="600"/>
              </a:spcAft>
            </a:pPr>
            <a:r>
              <a:rPr lang="en-US" dirty="0" smtClean="0"/>
              <a:t>National:</a:t>
            </a:r>
          </a:p>
          <a:p>
            <a:pPr lvl="2" eaLnBrk="1" hangingPunct="1">
              <a:spcBef>
                <a:spcPts val="600"/>
              </a:spcBef>
              <a:spcAft>
                <a:spcPts val="600"/>
              </a:spcAft>
            </a:pPr>
            <a:r>
              <a:rPr lang="en-US" sz="1800" dirty="0" smtClean="0"/>
              <a:t>Crew Carrier Bus</a:t>
            </a:r>
          </a:p>
          <a:p>
            <a:pPr lvl="2" eaLnBrk="1" hangingPunct="1">
              <a:spcBef>
                <a:spcPts val="600"/>
              </a:spcBef>
              <a:spcAft>
                <a:spcPts val="600"/>
              </a:spcAft>
            </a:pPr>
            <a:r>
              <a:rPr lang="en-US" sz="1800" dirty="0" smtClean="0"/>
              <a:t>Communications Trailer</a:t>
            </a:r>
          </a:p>
          <a:p>
            <a:pPr marL="579438" lvl="3" eaLnBrk="1" hangingPunct="1">
              <a:spcBef>
                <a:spcPts val="600"/>
              </a:spcBef>
              <a:spcAft>
                <a:spcPts val="600"/>
              </a:spcAft>
            </a:pPr>
            <a:endParaRPr lang="en-US" dirty="0" smtClean="0"/>
          </a:p>
          <a:p>
            <a:pPr marL="579438" lvl="3" eaLnBrk="1" hangingPunct="1">
              <a:spcBef>
                <a:spcPts val="600"/>
              </a:spcBef>
              <a:spcAft>
                <a:spcPts val="600"/>
              </a:spcAft>
            </a:pPr>
            <a:r>
              <a:rPr lang="en-US" dirty="0" smtClean="0"/>
              <a:t>Regional:</a:t>
            </a:r>
          </a:p>
          <a:p>
            <a:pPr lvl="2" eaLnBrk="1" hangingPunct="1">
              <a:spcBef>
                <a:spcPts val="600"/>
              </a:spcBef>
              <a:spcAft>
                <a:spcPts val="600"/>
              </a:spcAft>
            </a:pPr>
            <a:r>
              <a:rPr lang="en-US" sz="1800" dirty="0" smtClean="0"/>
              <a:t>Gray Water/Potable Water/Trailer Mounted Handwashing Station</a:t>
            </a:r>
          </a:p>
          <a:p>
            <a:pPr lvl="2" eaLnBrk="1" hangingPunct="1">
              <a:spcBef>
                <a:spcPts val="600"/>
              </a:spcBef>
              <a:spcAft>
                <a:spcPts val="600"/>
              </a:spcAft>
            </a:pPr>
            <a:r>
              <a:rPr lang="en-US" sz="1800" dirty="0" smtClean="0"/>
              <a:t>Mechanic with Service Truck</a:t>
            </a:r>
          </a:p>
          <a:p>
            <a:pPr lvl="2" eaLnBrk="1" hangingPunct="1">
              <a:spcBef>
                <a:spcPts val="600"/>
              </a:spcBef>
              <a:spcAft>
                <a:spcPts val="600"/>
              </a:spcAft>
            </a:pPr>
            <a:r>
              <a:rPr lang="en-US" sz="1800" dirty="0" smtClean="0"/>
              <a:t>Mobile Laundry</a:t>
            </a:r>
          </a:p>
          <a:p>
            <a:pPr lvl="2" eaLnBrk="1" hangingPunct="1">
              <a:spcBef>
                <a:spcPts val="600"/>
              </a:spcBef>
              <a:spcAft>
                <a:spcPts val="600"/>
              </a:spcAft>
            </a:pPr>
            <a:r>
              <a:rPr lang="en-US" sz="1800" dirty="0" smtClean="0"/>
              <a:t>Mobile Sleeper</a:t>
            </a:r>
          </a:p>
          <a:p>
            <a:pPr lvl="2" eaLnBrk="1" hangingPunct="1">
              <a:spcBef>
                <a:spcPts val="600"/>
              </a:spcBef>
              <a:spcAft>
                <a:spcPts val="600"/>
              </a:spcAft>
            </a:pPr>
            <a:r>
              <a:rPr lang="en-US" sz="1800" dirty="0" smtClean="0"/>
              <a:t>Portable Toilet/Portable Handwashing Station/Accessible Portable Toilet</a:t>
            </a:r>
          </a:p>
          <a:p>
            <a:pPr lvl="2" eaLnBrk="1" hangingPunct="1">
              <a:spcBef>
                <a:spcPts val="600"/>
              </a:spcBef>
              <a:spcAft>
                <a:spcPts val="600"/>
              </a:spcAft>
            </a:pPr>
            <a:r>
              <a:rPr lang="en-US" sz="1800" dirty="0" smtClean="0"/>
              <a:t>Refrigerated Trailer</a:t>
            </a:r>
          </a:p>
          <a:p>
            <a:pPr lvl="2" eaLnBrk="1" hangingPunct="1">
              <a:spcBef>
                <a:spcPts val="600"/>
              </a:spcBef>
              <a:spcAft>
                <a:spcPts val="600"/>
              </a:spcAft>
            </a:pPr>
            <a:r>
              <a:rPr lang="en-US" sz="1800" dirty="0" smtClean="0"/>
              <a:t>Tent and Canopy</a:t>
            </a:r>
          </a:p>
          <a:p>
            <a:pPr lvl="2" eaLnBrk="1" hangingPunct="1">
              <a:spcBef>
                <a:spcPts val="600"/>
              </a:spcBef>
              <a:spcAft>
                <a:spcPts val="600"/>
              </a:spcAft>
            </a:pPr>
            <a:r>
              <a:rPr lang="en-US" sz="1800" dirty="0" smtClean="0"/>
              <a:t>Weed Washing Unit</a:t>
            </a:r>
          </a:p>
          <a:p>
            <a:endParaRPr lang="en-US" dirty="0" smtClean="0"/>
          </a:p>
          <a:p>
            <a:pPr lvl="1" eaLnBrk="1" hangingPunct="1">
              <a:spcBef>
                <a:spcPts val="600"/>
              </a:spcBef>
              <a:spcAft>
                <a:spcPts val="600"/>
              </a:spcAft>
            </a:pPr>
            <a:r>
              <a:rPr lang="en-US" dirty="0" smtClean="0"/>
              <a:t>Local:</a:t>
            </a:r>
          </a:p>
          <a:p>
            <a:pPr lvl="2" eaLnBrk="1" hangingPunct="1">
              <a:spcBef>
                <a:spcPts val="600"/>
              </a:spcBef>
              <a:spcAft>
                <a:spcPts val="600"/>
              </a:spcAft>
            </a:pPr>
            <a:r>
              <a:rPr lang="en-US" sz="1800" dirty="0" smtClean="0"/>
              <a:t>ATV/UTV</a:t>
            </a:r>
          </a:p>
          <a:p>
            <a:pPr lvl="2" eaLnBrk="1" hangingPunct="1">
              <a:spcBef>
                <a:spcPts val="600"/>
              </a:spcBef>
              <a:spcAft>
                <a:spcPts val="600"/>
              </a:spcAft>
            </a:pPr>
            <a:r>
              <a:rPr lang="en-US" sz="1800" dirty="0" smtClean="0"/>
              <a:t>Chainsaw Repair Service</a:t>
            </a:r>
          </a:p>
          <a:p>
            <a:pPr lvl="2" eaLnBrk="1" hangingPunct="1">
              <a:spcBef>
                <a:spcPts val="600"/>
              </a:spcBef>
              <a:spcAft>
                <a:spcPts val="600"/>
              </a:spcAft>
            </a:pPr>
            <a:r>
              <a:rPr lang="en-US" sz="1800" dirty="0" smtClean="0"/>
              <a:t>Chipper</a:t>
            </a:r>
          </a:p>
          <a:p>
            <a:pPr lvl="2" eaLnBrk="1" hangingPunct="1">
              <a:spcBef>
                <a:spcPts val="600"/>
              </a:spcBef>
              <a:spcAft>
                <a:spcPts val="600"/>
              </a:spcAft>
            </a:pPr>
            <a:r>
              <a:rPr lang="en-US" sz="1800" dirty="0" smtClean="0"/>
              <a:t>Coach Bus</a:t>
            </a:r>
          </a:p>
          <a:p>
            <a:pPr lvl="2" eaLnBrk="1" hangingPunct="1">
              <a:spcBef>
                <a:spcPts val="600"/>
              </a:spcBef>
              <a:spcAft>
                <a:spcPts val="600"/>
              </a:spcAft>
            </a:pPr>
            <a:r>
              <a:rPr lang="en-US" sz="1800" dirty="0" smtClean="0"/>
              <a:t>Fuel Tender</a:t>
            </a:r>
          </a:p>
          <a:p>
            <a:pPr lvl="2" eaLnBrk="1" hangingPunct="1">
              <a:spcBef>
                <a:spcPts val="600"/>
              </a:spcBef>
              <a:spcAft>
                <a:spcPts val="600"/>
              </a:spcAft>
            </a:pPr>
            <a:r>
              <a:rPr lang="en-US" sz="1800" dirty="0" smtClean="0"/>
              <a:t>Line EMT with Medical Kit (Pending)</a:t>
            </a:r>
          </a:p>
          <a:p>
            <a:pPr lvl="2" eaLnBrk="1" hangingPunct="1">
              <a:spcBef>
                <a:spcPts val="600"/>
              </a:spcBef>
              <a:spcAft>
                <a:spcPts val="600"/>
              </a:spcAft>
            </a:pPr>
            <a:r>
              <a:rPr lang="en-US" sz="1800" dirty="0" smtClean="0"/>
              <a:t>Mobile Sleeper Unit</a:t>
            </a:r>
          </a:p>
          <a:p>
            <a:pPr lvl="2" eaLnBrk="1" hangingPunct="1">
              <a:spcBef>
                <a:spcPts val="600"/>
              </a:spcBef>
              <a:spcAft>
                <a:spcPts val="600"/>
              </a:spcAft>
            </a:pPr>
            <a:r>
              <a:rPr lang="en-US" sz="1800" dirty="0" smtClean="0"/>
              <a:t>Vehicle with Driver</a:t>
            </a:r>
          </a:p>
          <a:p>
            <a:pPr lvl="2" eaLnBrk="1" hangingPunct="1">
              <a:spcBef>
                <a:spcPts val="600"/>
              </a:spcBef>
              <a:spcAft>
                <a:spcPts val="600"/>
              </a:spcAft>
            </a:pPr>
            <a:r>
              <a:rPr lang="en-US" sz="1800" dirty="0" smtClean="0"/>
              <a:t>Vehicle Rental</a:t>
            </a:r>
          </a:p>
          <a:p>
            <a:pPr marL="838200" lvl="1" indent="-381000">
              <a:buFont typeface="Arial" charset="0"/>
              <a:buNone/>
            </a:pPr>
            <a:r>
              <a:rPr lang="en-US" sz="2400" dirty="0" smtClean="0"/>
              <a:t> </a:t>
            </a:r>
          </a:p>
          <a:p>
            <a:endParaRPr lang="en-US" dirty="0" smtClean="0"/>
          </a:p>
        </p:txBody>
      </p:sp>
    </p:spTree>
    <p:extLst>
      <p:ext uri="{BB962C8B-B14F-4D97-AF65-F5344CB8AC3E}">
        <p14:creationId xmlns:p14="http://schemas.microsoft.com/office/powerpoint/2010/main" val="103500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2" defTabSz="901416">
              <a:defRPr/>
            </a:pPr>
            <a:r>
              <a:rPr lang="en-US" sz="2200" dirty="0" smtClean="0"/>
              <a:t>Those that are highlighted may fall under administration or management by the Logistics group.  All </a:t>
            </a:r>
            <a:r>
              <a:rPr lang="en-US" sz="2200" dirty="0" smtClean="0"/>
              <a:t>of these are </a:t>
            </a:r>
            <a:r>
              <a:rPr lang="en-US" sz="2200" dirty="0" err="1" smtClean="0"/>
              <a:t>resolic</a:t>
            </a:r>
            <a:r>
              <a:rPr lang="en-US" sz="2200" baseline="0" dirty="0" err="1" smtClean="0"/>
              <a:t>itations</a:t>
            </a:r>
            <a:r>
              <a:rPr lang="en-US" sz="2200" baseline="0" dirty="0" smtClean="0"/>
              <a:t>, which means we have solicited for these using a template supported by VIPR previously.</a:t>
            </a:r>
          </a:p>
          <a:p>
            <a:pPr marL="342900" lvl="2" indent="-342900" defTabSz="901416">
              <a:buFont typeface="Arial" panose="020B0604020202020204" pitchFamily="34" charset="0"/>
              <a:buChar char="•"/>
              <a:defRPr/>
            </a:pPr>
            <a:r>
              <a:rPr lang="en-US" sz="2200" baseline="0" dirty="0" smtClean="0"/>
              <a:t>Faller: R1, R2</a:t>
            </a:r>
            <a:r>
              <a:rPr lang="en-US" sz="2200" baseline="0" dirty="0" smtClean="0"/>
              <a:t>, R4, R5 , and R6 are soliciting for this resource using the template in VIPR.</a:t>
            </a:r>
          </a:p>
          <a:p>
            <a:pPr marL="342900" lvl="2" indent="-342900" defTabSz="901416">
              <a:buFont typeface="Arial" panose="020B0604020202020204" pitchFamily="34" charset="0"/>
              <a:buChar char="•"/>
              <a:defRPr/>
            </a:pPr>
            <a:r>
              <a:rPr lang="en-US" sz="2200" baseline="0" dirty="0" smtClean="0"/>
              <a:t>Fuel Tender: R2, R3, R4, R5 and R6 are soliciting for this resource using the template in VIPR.</a:t>
            </a:r>
            <a:endParaRPr lang="en-US" sz="2200" baseline="0" dirty="0" smtClean="0"/>
          </a:p>
          <a:p>
            <a:pPr marL="342900" lvl="2" indent="-342900" defTabSz="901416">
              <a:buFont typeface="Arial" panose="020B0604020202020204" pitchFamily="34" charset="0"/>
              <a:buChar char="•"/>
              <a:defRPr/>
            </a:pPr>
            <a:r>
              <a:rPr lang="en-US" sz="2200" baseline="0" dirty="0" smtClean="0"/>
              <a:t>HE: R1, R2, R3, R4, R5 and R6 </a:t>
            </a:r>
            <a:r>
              <a:rPr lang="en-US" sz="2200" baseline="0" dirty="0" smtClean="0"/>
              <a:t>are soliciting for this resource using the template in VIPR.</a:t>
            </a:r>
          </a:p>
          <a:p>
            <a:pPr marL="342900" lvl="2" indent="-342900" defTabSz="901416">
              <a:buFont typeface="Arial" panose="020B0604020202020204" pitchFamily="34" charset="0"/>
              <a:buChar char="•"/>
              <a:defRPr/>
            </a:pPr>
            <a:r>
              <a:rPr lang="en-US" sz="2200" baseline="0" dirty="0" smtClean="0"/>
              <a:t>MWST: R1, R2, R3, R4 and R6 are soliciting for this resource using the template in VIPR.</a:t>
            </a:r>
            <a:endParaRPr lang="en-US" sz="2200" baseline="0" dirty="0" smtClean="0"/>
          </a:p>
          <a:p>
            <a:pPr marL="342900" lvl="2" indent="-342900" defTabSz="901416">
              <a:buFont typeface="Arial" panose="020B0604020202020204" pitchFamily="34" charset="0"/>
              <a:buChar char="•"/>
              <a:defRPr/>
            </a:pPr>
            <a:r>
              <a:rPr lang="en-US" sz="2200" baseline="0" dirty="0" smtClean="0"/>
              <a:t>Tent: R3 and R5.  All other Regions are using source lists and plan to initiate agreements on an incident-only basis.  </a:t>
            </a:r>
            <a:endParaRPr lang="en-US" sz="2200" baseline="0" dirty="0" smtClean="0"/>
          </a:p>
          <a:p>
            <a:pPr marL="342900" lvl="2" indent="-342900" defTabSz="901416">
              <a:buFont typeface="Arial" panose="020B0604020202020204" pitchFamily="34" charset="0"/>
              <a:buChar char="•"/>
              <a:defRPr/>
            </a:pPr>
            <a:r>
              <a:rPr lang="en-US" sz="2200" baseline="0" dirty="0" smtClean="0"/>
              <a:t>Vehicle with Driver: R4, R5 and R6 are soliciting for this resource using the template in VIPR.</a:t>
            </a:r>
            <a:endParaRPr lang="en-US" sz="2200" baseline="0" dirty="0" smtClean="0"/>
          </a:p>
          <a:p>
            <a:pPr marL="342900" lvl="2" indent="-342900" defTabSz="901416">
              <a:buFont typeface="Arial" panose="020B0604020202020204" pitchFamily="34" charset="0"/>
              <a:buChar char="•"/>
              <a:defRPr/>
            </a:pPr>
            <a:endParaRPr lang="en-US" sz="2200" dirty="0" smtClean="0"/>
          </a:p>
          <a:p>
            <a:pPr marL="0" lvl="2" defTabSz="901416">
              <a:defRPr/>
            </a:pPr>
            <a:endParaRPr lang="en-US" sz="2200" dirty="0" smtClean="0"/>
          </a:p>
          <a:p>
            <a:pPr marL="0" lvl="2" defTabSz="901416">
              <a:defRPr/>
            </a:pPr>
            <a:endParaRPr lang="en-US" sz="2200" dirty="0"/>
          </a:p>
          <a:p>
            <a:endParaRPr lang="en-US" baseline="0" dirty="0" smtClean="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7</a:t>
            </a:fld>
            <a:endParaRPr lang="en-US"/>
          </a:p>
        </p:txBody>
      </p:sp>
    </p:spTree>
    <p:extLst>
      <p:ext uri="{BB962C8B-B14F-4D97-AF65-F5344CB8AC3E}">
        <p14:creationId xmlns:p14="http://schemas.microsoft.com/office/powerpoint/2010/main" val="73969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1416">
              <a:defRPr/>
            </a:pPr>
            <a:r>
              <a:rPr lang="en-US" sz="2200" dirty="0" smtClean="0"/>
              <a:t>Those that are highlighted may fall under administration or management by the Logistics group.  All of these are </a:t>
            </a:r>
            <a:r>
              <a:rPr lang="en-US" sz="2200" dirty="0" err="1" smtClean="0"/>
              <a:t>resolic</a:t>
            </a:r>
            <a:r>
              <a:rPr lang="en-US" sz="2200" baseline="0" dirty="0" err="1" smtClean="0"/>
              <a:t>itations</a:t>
            </a:r>
            <a:r>
              <a:rPr lang="en-US" sz="2200" baseline="0" dirty="0" smtClean="0"/>
              <a:t>, which means we have solicited for these using a template supported by VIPR previously.</a:t>
            </a:r>
          </a:p>
          <a:p>
            <a:pPr marL="342900" lvl="2" indent="-342900" defTabSz="901416">
              <a:buFont typeface="Arial" panose="020B0604020202020204" pitchFamily="34" charset="0"/>
              <a:buChar char="•"/>
              <a:defRPr/>
            </a:pPr>
            <a:r>
              <a:rPr lang="en-US" sz="2200" dirty="0" smtClean="0"/>
              <a:t>Chipper, may be applicable</a:t>
            </a:r>
            <a:r>
              <a:rPr lang="en-US" sz="2200" baseline="0" dirty="0" smtClean="0"/>
              <a:t> to Logistics if the operation is for base camp. </a:t>
            </a:r>
          </a:p>
          <a:p>
            <a:pPr marL="342900" lvl="2" indent="-342900" defTabSz="901416">
              <a:buFont typeface="Arial" panose="020B0604020202020204" pitchFamily="34" charset="0"/>
              <a:buChar char="•"/>
              <a:defRPr/>
            </a:pPr>
            <a:r>
              <a:rPr lang="en-US" sz="2200" baseline="0" dirty="0" smtClean="0"/>
              <a:t>Gray Water/Potable Water/TMHS, all Regions except R8 and R9 are anticipated to use the VIPR template to solicit for this resource.  In 2015, R1 had solicited for this but BLM had the lead – Not sure if this will be the same in 2018.</a:t>
            </a:r>
          </a:p>
          <a:p>
            <a:pPr marL="342900" lvl="2" indent="-342900" defTabSz="901416">
              <a:buFont typeface="Arial" panose="020B0604020202020204" pitchFamily="34" charset="0"/>
              <a:buChar char="•"/>
              <a:defRPr/>
            </a:pPr>
            <a:r>
              <a:rPr lang="en-US" sz="2200" baseline="0" dirty="0" smtClean="0"/>
              <a:t>MHE Road Grader, may be applicable to Logistics if Ground Support is involved in the road grading operations. All Regions except R9 are anticipated to solicit for this resource using the template in VIPR.</a:t>
            </a:r>
          </a:p>
          <a:p>
            <a:pPr marL="342900" lvl="2" indent="-342900" defTabSz="901416">
              <a:buFont typeface="Arial" panose="020B0604020202020204" pitchFamily="34" charset="0"/>
              <a:buChar char="•"/>
              <a:defRPr/>
            </a:pPr>
            <a:r>
              <a:rPr lang="en-US" sz="2200" baseline="0" dirty="0" smtClean="0"/>
              <a:t>Mobile Laundry is expected in R2, R3, R5, and R6.</a:t>
            </a:r>
          </a:p>
          <a:p>
            <a:pPr marL="342900" lvl="2" indent="-342900" defTabSz="901416">
              <a:buFont typeface="Arial" panose="020B0604020202020204" pitchFamily="34" charset="0"/>
              <a:buChar char="•"/>
              <a:defRPr/>
            </a:pPr>
            <a:r>
              <a:rPr lang="en-US" sz="2200" baseline="0" dirty="0" smtClean="0"/>
              <a:t>Mobile Sleeper, used in R5.</a:t>
            </a:r>
          </a:p>
          <a:p>
            <a:pPr marL="342900" lvl="2" indent="-342900" defTabSz="901416">
              <a:buFont typeface="Arial" panose="020B0604020202020204" pitchFamily="34" charset="0"/>
              <a:buChar char="•"/>
              <a:defRPr/>
            </a:pPr>
            <a:r>
              <a:rPr lang="en-US" sz="2200" baseline="0" dirty="0" smtClean="0"/>
              <a:t>Portable Toilets, only R5 used it in 2015.  All other Regions were using source lists and plan to initiate agreements on an incident-only basis.  In R1, MT DNRC was soliciting these for the geographic area.  Consideration may be given to removing this template from VIPR for 2018.</a:t>
            </a:r>
          </a:p>
          <a:p>
            <a:pPr marL="0" lvl="2" indent="0" defTabSz="901416">
              <a:buFont typeface="Arial" panose="020B0604020202020204" pitchFamily="34" charset="0"/>
              <a:buNone/>
              <a:defRPr/>
            </a:pPr>
            <a:endParaRPr lang="en-US" sz="2200" baseline="0" dirty="0" smtClean="0"/>
          </a:p>
          <a:p>
            <a:pPr lvl="0"/>
            <a:r>
              <a:rPr lang="en-US" dirty="0" smtClean="0"/>
              <a:t>Webinar to review solicitation changes coming in April. </a:t>
            </a:r>
            <a:endParaRPr lang="en-US" sz="2400" dirty="0" smtClean="0">
              <a:solidFill>
                <a:srgbClr val="000000"/>
              </a:solidFill>
            </a:endParaRPr>
          </a:p>
          <a:p>
            <a:pPr lvl="1" eaLnBrk="1" hangingPunct="1">
              <a:spcBef>
                <a:spcPts val="600"/>
              </a:spcBef>
              <a:spcAft>
                <a:spcPts val="600"/>
              </a:spcAft>
            </a:pPr>
            <a:r>
              <a:rPr lang="en-US" dirty="0" smtClean="0">
                <a:solidFill>
                  <a:srgbClr val="000000"/>
                </a:solidFill>
              </a:rPr>
              <a:t>Hosted in the Acquisition Community Training (ACT) Forum.</a:t>
            </a:r>
          </a:p>
          <a:p>
            <a:pPr lvl="1" eaLnBrk="1" hangingPunct="1">
              <a:spcBef>
                <a:spcPts val="600"/>
              </a:spcBef>
              <a:spcAft>
                <a:spcPts val="600"/>
              </a:spcAft>
            </a:pPr>
            <a:r>
              <a:rPr lang="en-US" dirty="0" smtClean="0">
                <a:solidFill>
                  <a:srgbClr val="000000"/>
                </a:solidFill>
              </a:rPr>
              <a:t>Registration through </a:t>
            </a:r>
            <a:r>
              <a:rPr lang="en-US" dirty="0" err="1" smtClean="0">
                <a:solidFill>
                  <a:srgbClr val="000000"/>
                </a:solidFill>
              </a:rPr>
              <a:t>AgLearn</a:t>
            </a:r>
            <a:endParaRPr lang="en-US" dirty="0" smtClean="0">
              <a:solidFill>
                <a:srgbClr val="000000"/>
              </a:solidFill>
            </a:endParaRPr>
          </a:p>
          <a:p>
            <a:pPr lvl="1" eaLnBrk="1" hangingPunct="1">
              <a:spcBef>
                <a:spcPts val="600"/>
              </a:spcBef>
              <a:spcAft>
                <a:spcPts val="600"/>
              </a:spcAft>
            </a:pPr>
            <a:r>
              <a:rPr lang="en-US" dirty="0" smtClean="0">
                <a:solidFill>
                  <a:srgbClr val="000000"/>
                </a:solidFill>
              </a:rPr>
              <a:t>Continuous Learning Points will be given</a:t>
            </a:r>
          </a:p>
          <a:p>
            <a:pPr marL="0" lvl="2" indent="0" defTabSz="901416">
              <a:buFont typeface="Arial" panose="020B0604020202020204" pitchFamily="34" charset="0"/>
              <a:buNone/>
              <a:defRPr/>
            </a:pPr>
            <a:endParaRPr lang="en-US" sz="2200" baseline="0" dirty="0" smtClean="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8</a:t>
            </a:fld>
            <a:endParaRPr lang="en-US"/>
          </a:p>
        </p:txBody>
      </p:sp>
    </p:spTree>
    <p:extLst>
      <p:ext uri="{BB962C8B-B14F-4D97-AF65-F5344CB8AC3E}">
        <p14:creationId xmlns:p14="http://schemas.microsoft.com/office/powerpoint/2010/main" val="85140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01416">
              <a:defRPr/>
            </a:pPr>
            <a:r>
              <a:rPr lang="en-US" sz="1800" dirty="0"/>
              <a:t>National specifications and templates will be used; for national </a:t>
            </a:r>
            <a:r>
              <a:rPr lang="en-US" sz="1800" dirty="0" smtClean="0"/>
              <a:t>solicitations </a:t>
            </a:r>
            <a:r>
              <a:rPr lang="en-US" sz="1800" dirty="0"/>
              <a:t>resource categories are determined through collaboration between WO AQM and FAM; when considering preseason or at-incident agreements, regions should consider the potential dollar amount over the life of the I-BPA, availability of resources and workload.</a:t>
            </a:r>
          </a:p>
          <a:p>
            <a:pPr marL="0" lvl="1" defTabSz="901416">
              <a:defRPr/>
            </a:pPr>
            <a:endParaRPr lang="en-US" sz="1800" dirty="0"/>
          </a:p>
          <a:p>
            <a:endParaRPr lang="en-US" dirty="0"/>
          </a:p>
        </p:txBody>
      </p:sp>
      <p:sp>
        <p:nvSpPr>
          <p:cNvPr id="4" name="Slide Number Placeholder 3"/>
          <p:cNvSpPr>
            <a:spLocks noGrp="1"/>
          </p:cNvSpPr>
          <p:nvPr>
            <p:ph type="sldNum" sz="quarter" idx="10"/>
          </p:nvPr>
        </p:nvSpPr>
        <p:spPr/>
        <p:txBody>
          <a:bodyPr/>
          <a:lstStyle/>
          <a:p>
            <a:pPr>
              <a:defRPr/>
            </a:pPr>
            <a:fld id="{FEC0F30D-BD5D-4D01-B64F-B64897000845}" type="slidenum">
              <a:rPr lang="en-US" smtClean="0"/>
              <a:pPr>
                <a:defRPr/>
              </a:pPr>
              <a:t>9</a:t>
            </a:fld>
            <a:endParaRPr lang="en-US"/>
          </a:p>
        </p:txBody>
      </p:sp>
    </p:spTree>
    <p:extLst>
      <p:ext uri="{BB962C8B-B14F-4D97-AF65-F5344CB8AC3E}">
        <p14:creationId xmlns:p14="http://schemas.microsoft.com/office/powerpoint/2010/main" val="1714309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4" descr="fire in tree-2.jpg"/>
          <p:cNvPicPr>
            <a:picLocks noChangeAspect="1"/>
          </p:cNvPicPr>
          <p:nvPr/>
        </p:nvPicPr>
        <p:blipFill>
          <a:blip r:embed="rId2" cstate="print"/>
          <a:srcRect l="34570"/>
          <a:stretch>
            <a:fillRect/>
          </a:stretch>
        </p:blipFill>
        <p:spPr bwMode="auto">
          <a:xfrm>
            <a:off x="0" y="0"/>
            <a:ext cx="4175125" cy="1920875"/>
          </a:xfrm>
          <a:prstGeom prst="rect">
            <a:avLst/>
          </a:prstGeom>
          <a:noFill/>
          <a:ln w="9525">
            <a:noFill/>
            <a:miter lim="800000"/>
            <a:headEnd/>
            <a:tailEnd/>
          </a:ln>
        </p:spPr>
      </p:pic>
      <p:pic>
        <p:nvPicPr>
          <p:cNvPr id="4" name="Picture 17" descr="firefighter-walking.jpg"/>
          <p:cNvPicPr>
            <a:picLocks noChangeAspect="1"/>
          </p:cNvPicPr>
          <p:nvPr/>
        </p:nvPicPr>
        <p:blipFill>
          <a:blip r:embed="rId3" cstate="print"/>
          <a:srcRect l="32503" r="12184"/>
          <a:stretch>
            <a:fillRect/>
          </a:stretch>
        </p:blipFill>
        <p:spPr bwMode="auto">
          <a:xfrm>
            <a:off x="2994025" y="0"/>
            <a:ext cx="3509963" cy="1920875"/>
          </a:xfrm>
          <a:prstGeom prst="rect">
            <a:avLst/>
          </a:prstGeom>
          <a:noFill/>
          <a:ln w="9525">
            <a:noFill/>
            <a:miter lim="800000"/>
            <a:headEnd/>
            <a:tailEnd/>
          </a:ln>
        </p:spPr>
      </p:pic>
      <p:pic>
        <p:nvPicPr>
          <p:cNvPr id="5" name="Picture 18" descr="fire in tree.jpg"/>
          <p:cNvPicPr>
            <a:picLocks noChangeAspect="1"/>
          </p:cNvPicPr>
          <p:nvPr/>
        </p:nvPicPr>
        <p:blipFill>
          <a:blip r:embed="rId4" cstate="print"/>
          <a:srcRect l="53435"/>
          <a:stretch>
            <a:fillRect/>
          </a:stretch>
        </p:blipFill>
        <p:spPr bwMode="auto">
          <a:xfrm>
            <a:off x="6184900" y="0"/>
            <a:ext cx="2954338" cy="1920875"/>
          </a:xfrm>
          <a:prstGeom prst="rect">
            <a:avLst/>
          </a:prstGeom>
          <a:noFill/>
          <a:ln w="9525">
            <a:noFill/>
            <a:miter lim="800000"/>
            <a:headEnd/>
            <a:tailEnd/>
          </a:ln>
        </p:spPr>
      </p:pic>
      <p:pic>
        <p:nvPicPr>
          <p:cNvPr id="6" name="Picture 15" descr="logo_bw_lg.jpg"/>
          <p:cNvPicPr>
            <a:picLocks noChangeAspect="1"/>
          </p:cNvPicPr>
          <p:nvPr/>
        </p:nvPicPr>
        <p:blipFill>
          <a:blip r:embed="rId5" cstate="print"/>
          <a:srcRect/>
          <a:stretch>
            <a:fillRect/>
          </a:stretch>
        </p:blipFill>
        <p:spPr bwMode="auto">
          <a:xfrm>
            <a:off x="231775" y="2384425"/>
            <a:ext cx="2057400" cy="549275"/>
          </a:xfrm>
          <a:prstGeom prst="rect">
            <a:avLst/>
          </a:prstGeom>
          <a:noFill/>
          <a:ln w="9525">
            <a:noFill/>
            <a:miter lim="800000"/>
            <a:headEnd/>
            <a:tailEnd/>
          </a:ln>
        </p:spPr>
      </p:pic>
      <p:sp>
        <p:nvSpPr>
          <p:cNvPr id="7" name="Rectangle 60"/>
          <p:cNvSpPr>
            <a:spLocks noChangeArrowheads="1"/>
          </p:cNvSpPr>
          <p:nvPr/>
        </p:nvSpPr>
        <p:spPr bwMode="auto">
          <a:xfrm>
            <a:off x="0" y="1887538"/>
            <a:ext cx="261938" cy="4970462"/>
          </a:xfrm>
          <a:prstGeom prst="rect">
            <a:avLst/>
          </a:prstGeom>
          <a:solidFill>
            <a:srgbClr val="566C11"/>
          </a:solidFill>
          <a:ln w="9525" algn="ctr">
            <a:noFill/>
            <a:miter lim="800000"/>
            <a:headEnd/>
            <a:tailEnd/>
          </a:ln>
          <a:effectLst/>
        </p:spPr>
        <p:txBody>
          <a:bodyPr wrap="none" lIns="92075" tIns="46038" rIns="92075" bIns="46038" anchor="ctr"/>
          <a:lstStyle/>
          <a:p>
            <a:pPr algn="ctr">
              <a:defRPr/>
            </a:pPr>
            <a:endParaRPr lang="en-US"/>
          </a:p>
        </p:txBody>
      </p:sp>
      <p:pic>
        <p:nvPicPr>
          <p:cNvPr id="8" name="Picture 23" descr="banner_right_no_bckground.gif"/>
          <p:cNvPicPr>
            <a:picLocks noChangeAspect="1"/>
          </p:cNvPicPr>
          <p:nvPr/>
        </p:nvPicPr>
        <p:blipFill>
          <a:blip r:embed="rId6" cstate="print"/>
          <a:srcRect/>
          <a:stretch>
            <a:fillRect/>
          </a:stretch>
        </p:blipFill>
        <p:spPr bwMode="auto">
          <a:xfrm>
            <a:off x="4962525" y="6018213"/>
            <a:ext cx="4181475" cy="657225"/>
          </a:xfrm>
          <a:prstGeom prst="rect">
            <a:avLst/>
          </a:prstGeom>
          <a:noFill/>
          <a:ln w="9525">
            <a:noFill/>
            <a:miter lim="800000"/>
            <a:headEnd/>
            <a:tailEnd/>
          </a:ln>
        </p:spPr>
      </p:pic>
      <p:pic>
        <p:nvPicPr>
          <p:cNvPr id="9" name="Picture 25" descr="plane3.jpg"/>
          <p:cNvPicPr>
            <a:picLocks noChangeAspect="1"/>
          </p:cNvPicPr>
          <p:nvPr/>
        </p:nvPicPr>
        <p:blipFill>
          <a:blip r:embed="rId7" cstate="print"/>
          <a:srcRect r="53310"/>
          <a:stretch>
            <a:fillRect/>
          </a:stretch>
        </p:blipFill>
        <p:spPr bwMode="auto">
          <a:xfrm>
            <a:off x="6157913" y="0"/>
            <a:ext cx="2986087" cy="1917700"/>
          </a:xfrm>
          <a:prstGeom prst="rect">
            <a:avLst/>
          </a:prstGeom>
          <a:noFill/>
          <a:ln w="9525">
            <a:noFill/>
            <a:miter lim="800000"/>
            <a:headEnd/>
            <a:tailEnd/>
          </a:ln>
        </p:spPr>
      </p:pic>
      <p:sp>
        <p:nvSpPr>
          <p:cNvPr id="10" name="Rectangle 59"/>
          <p:cNvSpPr>
            <a:spLocks noChangeArrowheads="1"/>
          </p:cNvSpPr>
          <p:nvPr/>
        </p:nvSpPr>
        <p:spPr bwMode="auto">
          <a:xfrm>
            <a:off x="0" y="1871663"/>
            <a:ext cx="9144000" cy="276225"/>
          </a:xfrm>
          <a:prstGeom prst="rect">
            <a:avLst/>
          </a:prstGeom>
          <a:solidFill>
            <a:srgbClr val="004685"/>
          </a:solidFill>
          <a:ln w="9525" algn="ctr">
            <a:noFill/>
            <a:miter lim="800000"/>
            <a:headEnd/>
            <a:tailEnd/>
          </a:ln>
          <a:effectLst/>
        </p:spPr>
        <p:txBody>
          <a:bodyPr wrap="none" lIns="92075" tIns="46038" rIns="92075" bIns="46038" anchor="ctr"/>
          <a:lstStyle/>
          <a:p>
            <a:pPr algn="ctr">
              <a:defRPr/>
            </a:pPr>
            <a:endParaRPr lang="en-US"/>
          </a:p>
        </p:txBody>
      </p:sp>
      <p:sp>
        <p:nvSpPr>
          <p:cNvPr id="5122" name="Rectangle 2"/>
          <p:cNvSpPr>
            <a:spLocks noGrp="1" noChangeArrowheads="1"/>
          </p:cNvSpPr>
          <p:nvPr>
            <p:ph type="ctrTitle"/>
          </p:nvPr>
        </p:nvSpPr>
        <p:spPr>
          <a:xfrm>
            <a:off x="2349500" y="2368326"/>
            <a:ext cx="6478263" cy="2493959"/>
          </a:xfrm>
        </p:spPr>
        <p:txBody>
          <a:bodyPr/>
          <a:lstStyle>
            <a:lvl1pPr>
              <a:defRPr sz="3200" b="0">
                <a:solidFill>
                  <a:schemeClr val="tx1"/>
                </a:solidFill>
                <a:latin typeface="Arial" pitchFamily="34" charset="0"/>
                <a:cs typeface="Arial" pitchFamily="34" charset="0"/>
              </a:defRPr>
            </a:lvl1pPr>
          </a:lstStyle>
          <a:p>
            <a:r>
              <a:rPr lang="en-US" dirty="0"/>
              <a:t>Click to edit Master title style</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7940574" cy="995081"/>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52"/>
          <p:cNvSpPr>
            <a:spLocks noGrp="1" noChangeArrowheads="1"/>
          </p:cNvSpPr>
          <p:nvPr>
            <p:ph type="sldNum" sz="quarter" idx="10"/>
          </p:nvPr>
        </p:nvSpPr>
        <p:spPr/>
        <p:txBody>
          <a:bodyPr/>
          <a:lstStyle>
            <a:lvl1pPr>
              <a:defRPr/>
            </a:lvl1pPr>
          </a:lstStyle>
          <a:p>
            <a:pPr>
              <a:defRPr/>
            </a:pPr>
            <a:fld id="{ACF51F20-37E8-4408-BEBE-5017248A2BCB}" type="slidenum">
              <a:rPr lang="en-US"/>
              <a:pPr>
                <a:defRPr/>
              </a:pPr>
              <a:t>‹#›</a:t>
            </a:fld>
            <a:endParaRPr lang="en-US"/>
          </a:p>
        </p:txBody>
      </p:sp>
      <p:sp>
        <p:nvSpPr>
          <p:cNvPr id="5" name="Rectangle 53"/>
          <p:cNvSpPr>
            <a:spLocks noGrp="1" noChangeArrowheads="1"/>
          </p:cNvSpPr>
          <p:nvPr>
            <p:ph type="ftr" sz="quarter" idx="11"/>
          </p:nvPr>
        </p:nvSpPr>
        <p:spPr/>
        <p:txBody>
          <a:bodyPr/>
          <a:lstStyle>
            <a:lvl1pPr>
              <a:defRPr b="0"/>
            </a:lvl1pPr>
          </a:lstStyle>
          <a:p>
            <a:pPr>
              <a:defRPr/>
            </a:pPr>
            <a:r>
              <a:rPr lang="en-US"/>
              <a:t>Acquisition Management</a:t>
            </a:r>
          </a:p>
          <a:p>
            <a:pPr>
              <a:defRPr/>
            </a:pPr>
            <a:r>
              <a:rPr lang="en-US"/>
              <a:t>USDA Forest Service  </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1294" y="188260"/>
            <a:ext cx="7745506" cy="9681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29552" y="1535113"/>
            <a:ext cx="33678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2174875"/>
            <a:ext cx="33543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52"/>
          <p:cNvSpPr>
            <a:spLocks noGrp="1" noChangeArrowheads="1"/>
          </p:cNvSpPr>
          <p:nvPr>
            <p:ph type="sldNum" sz="quarter" idx="10"/>
          </p:nvPr>
        </p:nvSpPr>
        <p:spPr/>
        <p:txBody>
          <a:bodyPr/>
          <a:lstStyle>
            <a:lvl1pPr>
              <a:defRPr/>
            </a:lvl1pPr>
          </a:lstStyle>
          <a:p>
            <a:pPr>
              <a:defRPr/>
            </a:pPr>
            <a:fld id="{EF2CB557-820E-4973-8183-D926D88195C8}" type="slidenum">
              <a:rPr lang="en-US"/>
              <a:pPr>
                <a:defRPr/>
              </a:pPr>
              <a:t>‹#›</a:t>
            </a:fld>
            <a:endParaRPr lang="en-US"/>
          </a:p>
        </p:txBody>
      </p:sp>
      <p:sp>
        <p:nvSpPr>
          <p:cNvPr id="8" name="Rectangle 53"/>
          <p:cNvSpPr>
            <a:spLocks noGrp="1" noChangeArrowheads="1"/>
          </p:cNvSpPr>
          <p:nvPr>
            <p:ph type="ftr" sz="quarter" idx="11"/>
          </p:nvPr>
        </p:nvSpPr>
        <p:spPr/>
        <p:txBody>
          <a:bodyPr/>
          <a:lstStyle>
            <a:lvl1pPr>
              <a:defRPr b="0"/>
            </a:lvl1pPr>
          </a:lstStyle>
          <a:p>
            <a:pPr>
              <a:defRPr/>
            </a:pPr>
            <a:r>
              <a:rPr lang="en-US"/>
              <a:t>Acquisition Management</a:t>
            </a:r>
          </a:p>
          <a:p>
            <a:pPr>
              <a:defRPr/>
            </a:pPr>
            <a:r>
              <a:rPr lang="en-US"/>
              <a:t>USDA Forest Service  </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5082" y="132043"/>
            <a:ext cx="7729817" cy="908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30656" y="1168770"/>
            <a:ext cx="7914154" cy="4921624"/>
          </a:xfrm>
        </p:spPr>
        <p:txBody>
          <a:bodyPr/>
          <a:lstStyle/>
          <a:p>
            <a:pPr lvl="0"/>
            <a:endParaRPr lang="en-US" noProof="0" smtClean="0"/>
          </a:p>
        </p:txBody>
      </p:sp>
      <p:sp>
        <p:nvSpPr>
          <p:cNvPr id="4" name="Rectangle 52"/>
          <p:cNvSpPr>
            <a:spLocks noGrp="1" noChangeArrowheads="1"/>
          </p:cNvSpPr>
          <p:nvPr>
            <p:ph type="sldNum" sz="quarter" idx="10"/>
          </p:nvPr>
        </p:nvSpPr>
        <p:spPr/>
        <p:txBody>
          <a:bodyPr/>
          <a:lstStyle>
            <a:lvl1pPr>
              <a:defRPr/>
            </a:lvl1pPr>
          </a:lstStyle>
          <a:p>
            <a:pPr>
              <a:defRPr/>
            </a:pPr>
            <a:fld id="{BABD4652-F872-493F-BDD0-92516CF2031A}" type="slidenum">
              <a:rPr lang="en-US"/>
              <a:pPr>
                <a:defRPr/>
              </a:pPr>
              <a:t>‹#›</a:t>
            </a:fld>
            <a:endParaRPr lang="en-US"/>
          </a:p>
        </p:txBody>
      </p:sp>
      <p:sp>
        <p:nvSpPr>
          <p:cNvPr id="5" name="Rectangle 53"/>
          <p:cNvSpPr>
            <a:spLocks noGrp="1" noChangeArrowheads="1"/>
          </p:cNvSpPr>
          <p:nvPr>
            <p:ph type="ftr" sz="quarter" idx="11"/>
          </p:nvPr>
        </p:nvSpPr>
        <p:spPr/>
        <p:txBody>
          <a:bodyPr/>
          <a:lstStyle>
            <a:lvl1pPr>
              <a:defRPr b="0"/>
            </a:lvl1pPr>
          </a:lstStyle>
          <a:p>
            <a:pPr>
              <a:defRPr/>
            </a:pPr>
            <a:r>
              <a:rPr lang="en-US"/>
              <a:t>Acquisition Management</a:t>
            </a:r>
          </a:p>
          <a:p>
            <a:pPr>
              <a:defRPr/>
            </a:pPr>
            <a:r>
              <a:rPr lang="en-US"/>
              <a:t>USDA Forest Service  </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4" descr="fire in tree-2.jpg"/>
          <p:cNvPicPr>
            <a:picLocks noChangeAspect="1"/>
          </p:cNvPicPr>
          <p:nvPr/>
        </p:nvPicPr>
        <p:blipFill>
          <a:blip r:embed="rId2" cstate="print"/>
          <a:srcRect l="34570"/>
          <a:stretch>
            <a:fillRect/>
          </a:stretch>
        </p:blipFill>
        <p:spPr bwMode="auto">
          <a:xfrm>
            <a:off x="0" y="0"/>
            <a:ext cx="4175125" cy="1920875"/>
          </a:xfrm>
          <a:prstGeom prst="rect">
            <a:avLst/>
          </a:prstGeom>
          <a:noFill/>
          <a:ln w="9525">
            <a:noFill/>
            <a:miter lim="800000"/>
            <a:headEnd/>
            <a:tailEnd/>
          </a:ln>
        </p:spPr>
      </p:pic>
      <p:pic>
        <p:nvPicPr>
          <p:cNvPr id="4" name="Picture 17" descr="firefighter-walking.jpg"/>
          <p:cNvPicPr>
            <a:picLocks noChangeAspect="1"/>
          </p:cNvPicPr>
          <p:nvPr/>
        </p:nvPicPr>
        <p:blipFill>
          <a:blip r:embed="rId3" cstate="print"/>
          <a:srcRect l="32503" r="12184"/>
          <a:stretch>
            <a:fillRect/>
          </a:stretch>
        </p:blipFill>
        <p:spPr bwMode="auto">
          <a:xfrm>
            <a:off x="2994025" y="0"/>
            <a:ext cx="3509963" cy="1920875"/>
          </a:xfrm>
          <a:prstGeom prst="rect">
            <a:avLst/>
          </a:prstGeom>
          <a:noFill/>
          <a:ln w="9525">
            <a:noFill/>
            <a:miter lim="800000"/>
            <a:headEnd/>
            <a:tailEnd/>
          </a:ln>
        </p:spPr>
      </p:pic>
      <p:pic>
        <p:nvPicPr>
          <p:cNvPr id="5" name="Picture 18" descr="fire in tree.jpg"/>
          <p:cNvPicPr>
            <a:picLocks noChangeAspect="1"/>
          </p:cNvPicPr>
          <p:nvPr/>
        </p:nvPicPr>
        <p:blipFill>
          <a:blip r:embed="rId4" cstate="print"/>
          <a:srcRect l="53435"/>
          <a:stretch>
            <a:fillRect/>
          </a:stretch>
        </p:blipFill>
        <p:spPr bwMode="auto">
          <a:xfrm>
            <a:off x="6184900" y="0"/>
            <a:ext cx="2954338" cy="1920875"/>
          </a:xfrm>
          <a:prstGeom prst="rect">
            <a:avLst/>
          </a:prstGeom>
          <a:noFill/>
          <a:ln w="9525">
            <a:noFill/>
            <a:miter lim="800000"/>
            <a:headEnd/>
            <a:tailEnd/>
          </a:ln>
        </p:spPr>
      </p:pic>
      <p:pic>
        <p:nvPicPr>
          <p:cNvPr id="6" name="Picture 15" descr="logo_bw_lg.jpg"/>
          <p:cNvPicPr>
            <a:picLocks noChangeAspect="1"/>
          </p:cNvPicPr>
          <p:nvPr/>
        </p:nvPicPr>
        <p:blipFill>
          <a:blip r:embed="rId5" cstate="print"/>
          <a:srcRect/>
          <a:stretch>
            <a:fillRect/>
          </a:stretch>
        </p:blipFill>
        <p:spPr bwMode="auto">
          <a:xfrm>
            <a:off x="231775" y="2384425"/>
            <a:ext cx="2057400" cy="549275"/>
          </a:xfrm>
          <a:prstGeom prst="rect">
            <a:avLst/>
          </a:prstGeom>
          <a:noFill/>
          <a:ln w="9525">
            <a:noFill/>
            <a:miter lim="800000"/>
            <a:headEnd/>
            <a:tailEnd/>
          </a:ln>
        </p:spPr>
      </p:pic>
      <p:sp>
        <p:nvSpPr>
          <p:cNvPr id="7" name="Rectangle 60"/>
          <p:cNvSpPr>
            <a:spLocks noChangeArrowheads="1"/>
          </p:cNvSpPr>
          <p:nvPr/>
        </p:nvSpPr>
        <p:spPr bwMode="auto">
          <a:xfrm>
            <a:off x="0" y="1887538"/>
            <a:ext cx="261938" cy="4970462"/>
          </a:xfrm>
          <a:prstGeom prst="rect">
            <a:avLst/>
          </a:prstGeom>
          <a:solidFill>
            <a:srgbClr val="566C11"/>
          </a:solidFill>
          <a:ln w="9525" algn="ctr">
            <a:noFill/>
            <a:miter lim="800000"/>
            <a:headEnd/>
            <a:tailEnd/>
          </a:ln>
          <a:effectLst/>
        </p:spPr>
        <p:txBody>
          <a:bodyPr wrap="none" lIns="92075" tIns="46038" rIns="92075" bIns="46038" anchor="ctr"/>
          <a:lstStyle/>
          <a:p>
            <a:pPr algn="ctr">
              <a:defRPr/>
            </a:pPr>
            <a:endParaRPr lang="en-US"/>
          </a:p>
        </p:txBody>
      </p:sp>
      <p:pic>
        <p:nvPicPr>
          <p:cNvPr id="8" name="Picture 23" descr="banner_right_no_bckground.gif"/>
          <p:cNvPicPr>
            <a:picLocks noChangeAspect="1"/>
          </p:cNvPicPr>
          <p:nvPr/>
        </p:nvPicPr>
        <p:blipFill>
          <a:blip r:embed="rId6" cstate="print"/>
          <a:srcRect/>
          <a:stretch>
            <a:fillRect/>
          </a:stretch>
        </p:blipFill>
        <p:spPr bwMode="auto">
          <a:xfrm>
            <a:off x="4962525" y="6018213"/>
            <a:ext cx="4181475" cy="657225"/>
          </a:xfrm>
          <a:prstGeom prst="rect">
            <a:avLst/>
          </a:prstGeom>
          <a:noFill/>
          <a:ln w="9525">
            <a:noFill/>
            <a:miter lim="800000"/>
            <a:headEnd/>
            <a:tailEnd/>
          </a:ln>
        </p:spPr>
      </p:pic>
      <p:pic>
        <p:nvPicPr>
          <p:cNvPr id="9" name="Picture 25" descr="plane3.jpg"/>
          <p:cNvPicPr>
            <a:picLocks noChangeAspect="1"/>
          </p:cNvPicPr>
          <p:nvPr/>
        </p:nvPicPr>
        <p:blipFill>
          <a:blip r:embed="rId7" cstate="print"/>
          <a:srcRect r="53310"/>
          <a:stretch>
            <a:fillRect/>
          </a:stretch>
        </p:blipFill>
        <p:spPr bwMode="auto">
          <a:xfrm>
            <a:off x="6157913" y="0"/>
            <a:ext cx="2986087" cy="1917700"/>
          </a:xfrm>
          <a:prstGeom prst="rect">
            <a:avLst/>
          </a:prstGeom>
          <a:noFill/>
          <a:ln w="9525">
            <a:noFill/>
            <a:miter lim="800000"/>
            <a:headEnd/>
            <a:tailEnd/>
          </a:ln>
        </p:spPr>
      </p:pic>
      <p:sp>
        <p:nvSpPr>
          <p:cNvPr id="10" name="Rectangle 59"/>
          <p:cNvSpPr>
            <a:spLocks noChangeArrowheads="1"/>
          </p:cNvSpPr>
          <p:nvPr/>
        </p:nvSpPr>
        <p:spPr bwMode="auto">
          <a:xfrm>
            <a:off x="0" y="1871663"/>
            <a:ext cx="9144000" cy="276225"/>
          </a:xfrm>
          <a:prstGeom prst="rect">
            <a:avLst/>
          </a:prstGeom>
          <a:solidFill>
            <a:srgbClr val="004685"/>
          </a:solidFill>
          <a:ln w="9525" algn="ctr">
            <a:noFill/>
            <a:miter lim="800000"/>
            <a:headEnd/>
            <a:tailEnd/>
          </a:ln>
          <a:effectLst/>
        </p:spPr>
        <p:txBody>
          <a:bodyPr wrap="none" lIns="92075" tIns="46038" rIns="92075" bIns="46038" anchor="ctr"/>
          <a:lstStyle/>
          <a:p>
            <a:pPr algn="ctr">
              <a:defRPr/>
            </a:pPr>
            <a:endParaRPr lang="en-US"/>
          </a:p>
        </p:txBody>
      </p:sp>
      <p:sp>
        <p:nvSpPr>
          <p:cNvPr id="5122" name="Rectangle 2"/>
          <p:cNvSpPr>
            <a:spLocks noGrp="1" noChangeArrowheads="1"/>
          </p:cNvSpPr>
          <p:nvPr>
            <p:ph type="ctrTitle"/>
          </p:nvPr>
        </p:nvSpPr>
        <p:spPr>
          <a:xfrm>
            <a:off x="2349500" y="2368326"/>
            <a:ext cx="6478263" cy="2493959"/>
          </a:xfrm>
        </p:spPr>
        <p:txBody>
          <a:bodyPr/>
          <a:lstStyle>
            <a:lvl1pPr>
              <a:defRPr sz="3200" b="0">
                <a:solidFill>
                  <a:schemeClr val="tx1"/>
                </a:solidFill>
                <a:latin typeface="Arial" pitchFamily="34" charset="0"/>
                <a:cs typeface="Arial" pitchFamily="34" charset="0"/>
              </a:defRPr>
            </a:lvl1pPr>
          </a:lstStyle>
          <a:p>
            <a:r>
              <a:rPr lang="en-US" dirty="0"/>
              <a:t>Click to edit Master title style</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7940574" cy="995081"/>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52"/>
          <p:cNvSpPr>
            <a:spLocks noGrp="1" noChangeArrowheads="1"/>
          </p:cNvSpPr>
          <p:nvPr>
            <p:ph type="sldNum" sz="quarter" idx="10"/>
          </p:nvPr>
        </p:nvSpPr>
        <p:spPr/>
        <p:txBody>
          <a:bodyPr/>
          <a:lstStyle>
            <a:lvl1pPr>
              <a:defRPr/>
            </a:lvl1pPr>
          </a:lstStyle>
          <a:p>
            <a:pPr>
              <a:defRPr/>
            </a:pPr>
            <a:fld id="{B6FC8636-2132-45C1-A30B-77ABB71B5F08}" type="slidenum">
              <a:rPr lang="en-US"/>
              <a:pPr>
                <a:defRPr/>
              </a:pPr>
              <a:t>‹#›</a:t>
            </a:fld>
            <a:endParaRPr lang="en-US"/>
          </a:p>
        </p:txBody>
      </p:sp>
      <p:sp>
        <p:nvSpPr>
          <p:cNvPr id="5" name="Rectangle 53"/>
          <p:cNvSpPr>
            <a:spLocks noGrp="1" noChangeArrowheads="1"/>
          </p:cNvSpPr>
          <p:nvPr>
            <p:ph type="ftr" sz="quarter" idx="11"/>
          </p:nvPr>
        </p:nvSpPr>
        <p:spPr/>
        <p:txBody>
          <a:bodyPr/>
          <a:lstStyle>
            <a:lvl1pPr>
              <a:defRPr b="0"/>
            </a:lvl1pPr>
          </a:lstStyle>
          <a:p>
            <a:pPr>
              <a:defRPr/>
            </a:pPr>
            <a:r>
              <a:rPr lang="en-US"/>
              <a:t>Acquisition Management</a:t>
            </a:r>
          </a:p>
          <a:p>
            <a:pPr>
              <a:defRPr/>
            </a:pPr>
            <a:r>
              <a:rPr lang="en-US"/>
              <a:t>USDA Forest Service  </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1294" y="188260"/>
            <a:ext cx="7745506" cy="9681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29552" y="1535113"/>
            <a:ext cx="33678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2174875"/>
            <a:ext cx="33543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52"/>
          <p:cNvSpPr>
            <a:spLocks noGrp="1" noChangeArrowheads="1"/>
          </p:cNvSpPr>
          <p:nvPr>
            <p:ph type="sldNum" sz="quarter" idx="10"/>
          </p:nvPr>
        </p:nvSpPr>
        <p:spPr/>
        <p:txBody>
          <a:bodyPr/>
          <a:lstStyle>
            <a:lvl1pPr>
              <a:defRPr/>
            </a:lvl1pPr>
          </a:lstStyle>
          <a:p>
            <a:pPr>
              <a:defRPr/>
            </a:pPr>
            <a:fld id="{E63BAD8F-B990-4A4B-B2AE-0563A21E2025}" type="slidenum">
              <a:rPr lang="en-US"/>
              <a:pPr>
                <a:defRPr/>
              </a:pPr>
              <a:t>‹#›</a:t>
            </a:fld>
            <a:endParaRPr lang="en-US"/>
          </a:p>
        </p:txBody>
      </p:sp>
      <p:sp>
        <p:nvSpPr>
          <p:cNvPr id="8" name="Rectangle 53"/>
          <p:cNvSpPr>
            <a:spLocks noGrp="1" noChangeArrowheads="1"/>
          </p:cNvSpPr>
          <p:nvPr>
            <p:ph type="ftr" sz="quarter" idx="11"/>
          </p:nvPr>
        </p:nvSpPr>
        <p:spPr/>
        <p:txBody>
          <a:bodyPr/>
          <a:lstStyle>
            <a:lvl1pPr>
              <a:defRPr b="0"/>
            </a:lvl1pPr>
          </a:lstStyle>
          <a:p>
            <a:pPr>
              <a:defRPr/>
            </a:pPr>
            <a:r>
              <a:rPr lang="en-US"/>
              <a:t>Acquisition Management</a:t>
            </a:r>
          </a:p>
          <a:p>
            <a:pPr>
              <a:defRPr/>
            </a:pPr>
            <a:r>
              <a:rPr lang="en-US"/>
              <a:t>USDA Forest Service  </a:t>
            </a: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5082" y="132043"/>
            <a:ext cx="7729817" cy="908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30656" y="1168770"/>
            <a:ext cx="7914154" cy="4921624"/>
          </a:xfrm>
        </p:spPr>
        <p:txBody>
          <a:bodyPr/>
          <a:lstStyle/>
          <a:p>
            <a:pPr lvl="0"/>
            <a:endParaRPr lang="en-US" noProof="0" smtClean="0"/>
          </a:p>
        </p:txBody>
      </p:sp>
      <p:sp>
        <p:nvSpPr>
          <p:cNvPr id="4" name="Rectangle 52"/>
          <p:cNvSpPr>
            <a:spLocks noGrp="1" noChangeArrowheads="1"/>
          </p:cNvSpPr>
          <p:nvPr>
            <p:ph type="sldNum" sz="quarter" idx="10"/>
          </p:nvPr>
        </p:nvSpPr>
        <p:spPr/>
        <p:txBody>
          <a:bodyPr/>
          <a:lstStyle>
            <a:lvl1pPr>
              <a:defRPr/>
            </a:lvl1pPr>
          </a:lstStyle>
          <a:p>
            <a:pPr>
              <a:defRPr/>
            </a:pPr>
            <a:fld id="{7EB53ACF-C419-4C86-8B7B-173352807C19}" type="slidenum">
              <a:rPr lang="en-US"/>
              <a:pPr>
                <a:defRPr/>
              </a:pPr>
              <a:t>‹#›</a:t>
            </a:fld>
            <a:endParaRPr lang="en-US"/>
          </a:p>
        </p:txBody>
      </p:sp>
      <p:sp>
        <p:nvSpPr>
          <p:cNvPr id="5" name="Rectangle 53"/>
          <p:cNvSpPr>
            <a:spLocks noGrp="1" noChangeArrowheads="1"/>
          </p:cNvSpPr>
          <p:nvPr>
            <p:ph type="ftr" sz="quarter" idx="11"/>
          </p:nvPr>
        </p:nvSpPr>
        <p:spPr/>
        <p:txBody>
          <a:bodyPr/>
          <a:lstStyle>
            <a:lvl1pPr>
              <a:defRPr b="0"/>
            </a:lvl1pPr>
          </a:lstStyle>
          <a:p>
            <a:pPr>
              <a:defRPr/>
            </a:pPr>
            <a:r>
              <a:rPr lang="en-US"/>
              <a:t>Acquisition Management</a:t>
            </a:r>
          </a:p>
          <a:p>
            <a:pPr>
              <a:defRPr/>
            </a:pPr>
            <a:r>
              <a:rPr lang="en-US"/>
              <a:t>USDA Forest Service  </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59"/>
          <p:cNvSpPr>
            <a:spLocks noChangeArrowheads="1"/>
          </p:cNvSpPr>
          <p:nvPr/>
        </p:nvSpPr>
        <p:spPr bwMode="auto">
          <a:xfrm>
            <a:off x="889000" y="6664325"/>
            <a:ext cx="8255000" cy="193675"/>
          </a:xfrm>
          <a:prstGeom prst="rect">
            <a:avLst/>
          </a:prstGeom>
          <a:solidFill>
            <a:srgbClr val="004685"/>
          </a:solidFill>
          <a:ln w="9525" algn="ctr">
            <a:noFill/>
            <a:miter lim="800000"/>
            <a:headEnd/>
            <a:tailEnd/>
          </a:ln>
          <a:effectLst/>
        </p:spPr>
        <p:txBody>
          <a:bodyPr wrap="none" lIns="92075" tIns="46038" rIns="92075" bIns="46038" anchor="ctr"/>
          <a:lstStyle/>
          <a:p>
            <a:pPr algn="ctr">
              <a:defRPr/>
            </a:pPr>
            <a:endParaRPr lang="en-US" dirty="0">
              <a:solidFill>
                <a:schemeClr val="bg1"/>
              </a:solidFill>
            </a:endParaRPr>
          </a:p>
        </p:txBody>
      </p:sp>
      <p:sp>
        <p:nvSpPr>
          <p:cNvPr id="1027" name="Rectangle 3"/>
          <p:cNvSpPr>
            <a:spLocks noGrp="1" noChangeArrowheads="1"/>
          </p:cNvSpPr>
          <p:nvPr>
            <p:ph type="body" idx="1"/>
          </p:nvPr>
        </p:nvSpPr>
        <p:spPr bwMode="auto">
          <a:xfrm>
            <a:off x="1041400" y="1169988"/>
            <a:ext cx="7905750"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48" name="Rectangle 52"/>
          <p:cNvSpPr>
            <a:spLocks noGrp="1" noChangeArrowheads="1"/>
          </p:cNvSpPr>
          <p:nvPr>
            <p:ph type="sldNum" sz="quarter" idx="4"/>
          </p:nvPr>
        </p:nvSpPr>
        <p:spPr bwMode="auto">
          <a:xfrm>
            <a:off x="6915150" y="6650038"/>
            <a:ext cx="213360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a:solidFill>
                  <a:schemeClr val="bg1"/>
                </a:solidFill>
              </a:defRPr>
            </a:lvl1pPr>
          </a:lstStyle>
          <a:p>
            <a:pPr>
              <a:defRPr/>
            </a:pPr>
            <a:fld id="{4ED44962-4264-4761-AC58-4E604848BEF3}" type="slidenum">
              <a:rPr lang="en-US"/>
              <a:pPr>
                <a:defRPr/>
              </a:pPr>
              <a:t>‹#›</a:t>
            </a:fld>
            <a:endParaRPr lang="en-US"/>
          </a:p>
        </p:txBody>
      </p:sp>
      <p:sp>
        <p:nvSpPr>
          <p:cNvPr id="17" name="Rectangle 60"/>
          <p:cNvSpPr>
            <a:spLocks noChangeArrowheads="1"/>
          </p:cNvSpPr>
          <p:nvPr/>
        </p:nvSpPr>
        <p:spPr bwMode="auto">
          <a:xfrm>
            <a:off x="0" y="1035050"/>
            <a:ext cx="917575" cy="5822950"/>
          </a:xfrm>
          <a:prstGeom prst="rect">
            <a:avLst/>
          </a:prstGeom>
          <a:solidFill>
            <a:srgbClr val="566C11"/>
          </a:solidFill>
          <a:ln w="9525" algn="ctr">
            <a:noFill/>
            <a:miter lim="800000"/>
            <a:headEnd/>
            <a:tailEnd/>
          </a:ln>
          <a:effectLst/>
        </p:spPr>
        <p:txBody>
          <a:bodyPr wrap="none" lIns="92075" tIns="46038" rIns="92075" bIns="46038" anchor="ctr"/>
          <a:lstStyle/>
          <a:p>
            <a:pPr algn="ctr">
              <a:defRPr/>
            </a:pPr>
            <a:endParaRPr lang="en-US"/>
          </a:p>
        </p:txBody>
      </p:sp>
      <p:sp>
        <p:nvSpPr>
          <p:cNvPr id="4145" name="Line 49"/>
          <p:cNvSpPr>
            <a:spLocks noChangeShapeType="1"/>
          </p:cNvSpPr>
          <p:nvPr/>
        </p:nvSpPr>
        <p:spPr bwMode="auto">
          <a:xfrm>
            <a:off x="887413" y="1133475"/>
            <a:ext cx="8269287" cy="0"/>
          </a:xfrm>
          <a:prstGeom prst="line">
            <a:avLst/>
          </a:prstGeom>
          <a:noFill/>
          <a:ln w="9525">
            <a:solidFill>
              <a:srgbClr val="006600"/>
            </a:solidFill>
            <a:round/>
            <a:headEnd/>
            <a:tailEnd/>
          </a:ln>
          <a:effectLst/>
        </p:spPr>
        <p:txBody>
          <a:bodyPr anchor="ctr"/>
          <a:lstStyle/>
          <a:p>
            <a:pPr algn="ctr">
              <a:defRPr/>
            </a:pPr>
            <a:endParaRPr lang="en-US"/>
          </a:p>
        </p:txBody>
      </p:sp>
      <p:sp>
        <p:nvSpPr>
          <p:cNvPr id="4149" name="Rectangle 53"/>
          <p:cNvSpPr>
            <a:spLocks noGrp="1" noChangeArrowheads="1"/>
          </p:cNvSpPr>
          <p:nvPr>
            <p:ph type="ftr" sz="quarter" idx="3"/>
          </p:nvPr>
        </p:nvSpPr>
        <p:spPr bwMode="auto">
          <a:xfrm>
            <a:off x="74613" y="6116638"/>
            <a:ext cx="833437" cy="63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800" b="1">
                <a:solidFill>
                  <a:schemeClr val="bg1"/>
                </a:solidFill>
              </a:defRPr>
            </a:lvl1pPr>
          </a:lstStyle>
          <a:p>
            <a:pPr>
              <a:defRPr/>
            </a:pPr>
            <a:r>
              <a:rPr lang="en-US"/>
              <a:t>Acquisition Management</a:t>
            </a:r>
          </a:p>
          <a:p>
            <a:pPr>
              <a:defRPr/>
            </a:pPr>
            <a:r>
              <a:rPr lang="en-US"/>
              <a:t>USDA Forest Service  </a:t>
            </a:r>
          </a:p>
        </p:txBody>
      </p:sp>
      <p:pic>
        <p:nvPicPr>
          <p:cNvPr id="1032" name="Picture 15" descr="logo_bw_lg.jpg"/>
          <p:cNvPicPr>
            <a:picLocks noChangeAspect="1"/>
          </p:cNvPicPr>
          <p:nvPr/>
        </p:nvPicPr>
        <p:blipFill>
          <a:blip r:embed="rId6" cstate="print"/>
          <a:srcRect/>
          <a:stretch>
            <a:fillRect/>
          </a:stretch>
        </p:blipFill>
        <p:spPr bwMode="auto">
          <a:xfrm>
            <a:off x="7935913" y="6307138"/>
            <a:ext cx="1189037" cy="315912"/>
          </a:xfrm>
          <a:prstGeom prst="rect">
            <a:avLst/>
          </a:prstGeom>
          <a:noFill/>
          <a:ln w="9525">
            <a:noFill/>
            <a:miter lim="800000"/>
            <a:headEnd/>
            <a:tailEnd/>
          </a:ln>
        </p:spPr>
      </p:pic>
      <p:sp>
        <p:nvSpPr>
          <p:cNvPr id="16" name="Rectangle 59"/>
          <p:cNvSpPr>
            <a:spLocks noChangeArrowheads="1"/>
          </p:cNvSpPr>
          <p:nvPr/>
        </p:nvSpPr>
        <p:spPr bwMode="auto">
          <a:xfrm>
            <a:off x="806450" y="0"/>
            <a:ext cx="8337550" cy="1103313"/>
          </a:xfrm>
          <a:prstGeom prst="rect">
            <a:avLst/>
          </a:prstGeom>
          <a:solidFill>
            <a:srgbClr val="004685"/>
          </a:solidFill>
          <a:ln w="9525" algn="ctr">
            <a:noFill/>
            <a:miter lim="800000"/>
            <a:headEnd/>
            <a:tailEnd/>
          </a:ln>
          <a:effectLst/>
        </p:spPr>
        <p:txBody>
          <a:bodyPr wrap="none" lIns="92075" tIns="46038" rIns="92075" bIns="46038" anchor="ctr"/>
          <a:lstStyle/>
          <a:p>
            <a:pPr algn="ctr">
              <a:defRPr/>
            </a:pPr>
            <a:endParaRPr lang="en-US"/>
          </a:p>
        </p:txBody>
      </p:sp>
      <p:pic>
        <p:nvPicPr>
          <p:cNvPr id="1034" name="Picture 12" descr="fire in tree-2.jpg"/>
          <p:cNvPicPr>
            <a:picLocks noChangeAspect="1"/>
          </p:cNvPicPr>
          <p:nvPr/>
        </p:nvPicPr>
        <p:blipFill>
          <a:blip r:embed="rId7" cstate="print"/>
          <a:srcRect l="47298" r="8652"/>
          <a:stretch>
            <a:fillRect/>
          </a:stretch>
        </p:blipFill>
        <p:spPr bwMode="auto">
          <a:xfrm>
            <a:off x="0" y="0"/>
            <a:ext cx="914400" cy="622300"/>
          </a:xfrm>
          <a:prstGeom prst="rect">
            <a:avLst/>
          </a:prstGeom>
          <a:noFill/>
          <a:ln w="9525">
            <a:noFill/>
            <a:miter lim="800000"/>
            <a:headEnd/>
            <a:tailEnd/>
          </a:ln>
        </p:spPr>
      </p:pic>
      <p:sp>
        <p:nvSpPr>
          <p:cNvPr id="1035" name="Rectangle 2"/>
          <p:cNvSpPr>
            <a:spLocks noGrp="1" noChangeArrowheads="1"/>
          </p:cNvSpPr>
          <p:nvPr>
            <p:ph type="title"/>
          </p:nvPr>
        </p:nvSpPr>
        <p:spPr bwMode="auto">
          <a:xfrm>
            <a:off x="1039813" y="147638"/>
            <a:ext cx="7900987" cy="90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6" name="Picture 24" descr="plane3.jpg"/>
          <p:cNvPicPr>
            <a:picLocks noChangeAspect="1"/>
          </p:cNvPicPr>
          <p:nvPr/>
        </p:nvPicPr>
        <p:blipFill>
          <a:blip r:embed="rId8" cstate="print"/>
          <a:srcRect l="9731" r="60667" b="17731"/>
          <a:stretch>
            <a:fillRect/>
          </a:stretch>
        </p:blipFill>
        <p:spPr bwMode="auto">
          <a:xfrm>
            <a:off x="0" y="1104900"/>
            <a:ext cx="914400" cy="762000"/>
          </a:xfrm>
          <a:prstGeom prst="rect">
            <a:avLst/>
          </a:prstGeom>
          <a:noFill/>
          <a:ln w="9525">
            <a:noFill/>
            <a:miter lim="800000"/>
            <a:headEnd/>
            <a:tailEnd/>
          </a:ln>
        </p:spPr>
      </p:pic>
      <p:pic>
        <p:nvPicPr>
          <p:cNvPr id="1037" name="Picture 13" descr="firefighter-walking.jpg"/>
          <p:cNvPicPr>
            <a:picLocks noChangeAspect="1"/>
          </p:cNvPicPr>
          <p:nvPr/>
        </p:nvPicPr>
        <p:blipFill>
          <a:blip r:embed="rId9" cstate="print"/>
          <a:srcRect l="37450" r="16557"/>
          <a:stretch>
            <a:fillRect/>
          </a:stretch>
        </p:blipFill>
        <p:spPr bwMode="auto">
          <a:xfrm>
            <a:off x="0" y="582613"/>
            <a:ext cx="914400" cy="601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Lst>
  <p:transition advClick="0"/>
  <p:hf hdr="0" dt="0"/>
  <p:txStyles>
    <p:titleStyle>
      <a:lvl1pPr algn="l" rtl="0" eaLnBrk="0" fontAlgn="base" hangingPunct="0">
        <a:lnSpc>
          <a:spcPct val="95000"/>
        </a:lnSpc>
        <a:spcBef>
          <a:spcPct val="0"/>
        </a:spcBef>
        <a:spcAft>
          <a:spcPct val="0"/>
        </a:spcAft>
        <a:defRPr sz="2800" b="1">
          <a:solidFill>
            <a:schemeClr val="bg1"/>
          </a:solidFill>
          <a:latin typeface="+mj-lt"/>
          <a:ea typeface="+mj-ea"/>
          <a:cs typeface="+mj-cs"/>
        </a:defRPr>
      </a:lvl1pPr>
      <a:lvl2pPr algn="l" rtl="0" eaLnBrk="0" fontAlgn="base" hangingPunct="0">
        <a:lnSpc>
          <a:spcPct val="95000"/>
        </a:lnSpc>
        <a:spcBef>
          <a:spcPct val="0"/>
        </a:spcBef>
        <a:spcAft>
          <a:spcPct val="0"/>
        </a:spcAft>
        <a:defRPr sz="2800" b="1">
          <a:solidFill>
            <a:schemeClr val="bg1"/>
          </a:solidFill>
          <a:latin typeface="Arial" charset="0"/>
        </a:defRPr>
      </a:lvl2pPr>
      <a:lvl3pPr algn="l" rtl="0" eaLnBrk="0" fontAlgn="base" hangingPunct="0">
        <a:lnSpc>
          <a:spcPct val="95000"/>
        </a:lnSpc>
        <a:spcBef>
          <a:spcPct val="0"/>
        </a:spcBef>
        <a:spcAft>
          <a:spcPct val="0"/>
        </a:spcAft>
        <a:defRPr sz="2800" b="1">
          <a:solidFill>
            <a:schemeClr val="bg1"/>
          </a:solidFill>
          <a:latin typeface="Arial" charset="0"/>
        </a:defRPr>
      </a:lvl3pPr>
      <a:lvl4pPr algn="l" rtl="0" eaLnBrk="0" fontAlgn="base" hangingPunct="0">
        <a:lnSpc>
          <a:spcPct val="95000"/>
        </a:lnSpc>
        <a:spcBef>
          <a:spcPct val="0"/>
        </a:spcBef>
        <a:spcAft>
          <a:spcPct val="0"/>
        </a:spcAft>
        <a:defRPr sz="2800" b="1">
          <a:solidFill>
            <a:schemeClr val="bg1"/>
          </a:solidFill>
          <a:latin typeface="Arial" charset="0"/>
        </a:defRPr>
      </a:lvl4pPr>
      <a:lvl5pPr algn="l" rtl="0" eaLnBrk="0" fontAlgn="base" hangingPunct="0">
        <a:lnSpc>
          <a:spcPct val="95000"/>
        </a:lnSpc>
        <a:spcBef>
          <a:spcPct val="0"/>
        </a:spcBef>
        <a:spcAft>
          <a:spcPct val="0"/>
        </a:spcAft>
        <a:defRPr sz="2800" b="1">
          <a:solidFill>
            <a:schemeClr val="bg1"/>
          </a:solidFill>
          <a:latin typeface="Arial" charset="0"/>
        </a:defRPr>
      </a:lvl5pPr>
      <a:lvl6pPr marL="457200" algn="l" rtl="0" fontAlgn="base">
        <a:lnSpc>
          <a:spcPct val="95000"/>
        </a:lnSpc>
        <a:spcBef>
          <a:spcPct val="0"/>
        </a:spcBef>
        <a:spcAft>
          <a:spcPct val="0"/>
        </a:spcAft>
        <a:defRPr sz="2800" b="1">
          <a:solidFill>
            <a:schemeClr val="tx1"/>
          </a:solidFill>
          <a:latin typeface="Arial" charset="0"/>
        </a:defRPr>
      </a:lvl6pPr>
      <a:lvl7pPr marL="914400" algn="l" rtl="0" fontAlgn="base">
        <a:lnSpc>
          <a:spcPct val="95000"/>
        </a:lnSpc>
        <a:spcBef>
          <a:spcPct val="0"/>
        </a:spcBef>
        <a:spcAft>
          <a:spcPct val="0"/>
        </a:spcAft>
        <a:defRPr sz="2800" b="1">
          <a:solidFill>
            <a:schemeClr val="tx1"/>
          </a:solidFill>
          <a:latin typeface="Arial" charset="0"/>
        </a:defRPr>
      </a:lvl7pPr>
      <a:lvl8pPr marL="1371600" algn="l" rtl="0" fontAlgn="base">
        <a:lnSpc>
          <a:spcPct val="95000"/>
        </a:lnSpc>
        <a:spcBef>
          <a:spcPct val="0"/>
        </a:spcBef>
        <a:spcAft>
          <a:spcPct val="0"/>
        </a:spcAft>
        <a:defRPr sz="2800" b="1">
          <a:solidFill>
            <a:schemeClr val="tx1"/>
          </a:solidFill>
          <a:latin typeface="Arial" charset="0"/>
        </a:defRPr>
      </a:lvl8pPr>
      <a:lvl9pPr marL="1828800" algn="l" rtl="0" fontAlgn="base">
        <a:lnSpc>
          <a:spcPct val="95000"/>
        </a:lnSpc>
        <a:spcBef>
          <a:spcPct val="0"/>
        </a:spcBef>
        <a:spcAft>
          <a:spcPct val="0"/>
        </a:spcAft>
        <a:defRPr sz="2800" b="1">
          <a:solidFill>
            <a:schemeClr val="tx1"/>
          </a:solidFill>
          <a:latin typeface="Arial" charset="0"/>
        </a:defRPr>
      </a:lvl9pPr>
    </p:titleStyle>
    <p:bodyStyle>
      <a:lvl1pPr marL="228600" indent="-228600" algn="l" rtl="0" eaLnBrk="0" fontAlgn="base" hangingPunct="0">
        <a:lnSpc>
          <a:spcPct val="95000"/>
        </a:lnSpc>
        <a:spcBef>
          <a:spcPct val="75000"/>
        </a:spcBef>
        <a:spcAft>
          <a:spcPct val="20000"/>
        </a:spcAft>
        <a:buClr>
          <a:srgbClr val="00558E"/>
        </a:buClr>
        <a:buSzPct val="120000"/>
        <a:buChar char="•"/>
        <a:tabLst>
          <a:tab pos="228600" algn="l"/>
          <a:tab pos="571500" algn="l"/>
          <a:tab pos="914400" algn="l"/>
        </a:tabLst>
        <a:defRPr sz="2400">
          <a:solidFill>
            <a:srgbClr val="004685"/>
          </a:solidFill>
          <a:latin typeface="+mn-lt"/>
          <a:ea typeface="+mn-ea"/>
          <a:cs typeface="+mn-cs"/>
        </a:defRPr>
      </a:lvl1pPr>
      <a:lvl2pPr marL="571500" indent="-228600" algn="l" rtl="0" eaLnBrk="0" fontAlgn="base" hangingPunct="0">
        <a:lnSpc>
          <a:spcPct val="95000"/>
        </a:lnSpc>
        <a:spcBef>
          <a:spcPct val="25000"/>
        </a:spcBef>
        <a:spcAft>
          <a:spcPct val="20000"/>
        </a:spcAft>
        <a:buClr>
          <a:srgbClr val="006600"/>
        </a:buClr>
        <a:buSzPct val="90000"/>
        <a:buFont typeface="Arial" charset="0"/>
        <a:buChar char="–"/>
        <a:tabLst>
          <a:tab pos="228600" algn="l"/>
          <a:tab pos="571500" algn="l"/>
          <a:tab pos="914400" algn="l"/>
        </a:tabLst>
        <a:defRPr sz="2000">
          <a:solidFill>
            <a:schemeClr val="tx1"/>
          </a:solidFill>
          <a:latin typeface="+mn-lt"/>
        </a:defRPr>
      </a:lvl2pPr>
      <a:lvl3pPr marL="914400" indent="-165100" algn="l" rtl="0" eaLnBrk="0" fontAlgn="base" hangingPunct="0">
        <a:lnSpc>
          <a:spcPct val="95000"/>
        </a:lnSpc>
        <a:spcBef>
          <a:spcPct val="25000"/>
        </a:spcBef>
        <a:spcAft>
          <a:spcPct val="20000"/>
        </a:spcAft>
        <a:buClr>
          <a:srgbClr val="535D5C"/>
        </a:buClr>
        <a:buSzPct val="110000"/>
        <a:buFont typeface="Arial" charset="0"/>
        <a:buChar char="•"/>
        <a:tabLst>
          <a:tab pos="228600" algn="l"/>
          <a:tab pos="571500" algn="l"/>
          <a:tab pos="914400" algn="l"/>
        </a:tabLst>
        <a:defRPr sz="1600">
          <a:solidFill>
            <a:schemeClr val="tx1"/>
          </a:solidFill>
          <a:latin typeface="+mn-lt"/>
        </a:defRPr>
      </a:lvl3pPr>
      <a:lvl4pPr marL="1600200" indent="-228600" algn="l" rtl="0" eaLnBrk="0" fontAlgn="base" hangingPunct="0">
        <a:spcBef>
          <a:spcPct val="20000"/>
        </a:spcBef>
        <a:spcAft>
          <a:spcPct val="0"/>
        </a:spcAft>
        <a:buChar char="–"/>
        <a:tabLst>
          <a:tab pos="228600" algn="l"/>
          <a:tab pos="571500" algn="l"/>
          <a:tab pos="914400" algn="l"/>
        </a:tabLst>
        <a:defRPr sz="2000">
          <a:solidFill>
            <a:schemeClr val="tx1"/>
          </a:solidFill>
          <a:latin typeface="+mn-lt"/>
        </a:defRPr>
      </a:lvl4pPr>
      <a:lvl5pPr marL="2057400" indent="-228600" algn="l" rtl="0" eaLnBrk="0" fontAlgn="base" hangingPunct="0">
        <a:spcBef>
          <a:spcPct val="20000"/>
        </a:spcBef>
        <a:spcAft>
          <a:spcPct val="0"/>
        </a:spcAft>
        <a:buChar char="»"/>
        <a:tabLst>
          <a:tab pos="228600" algn="l"/>
          <a:tab pos="571500" algn="l"/>
          <a:tab pos="914400" algn="l"/>
        </a:tabLst>
        <a:defRPr sz="2000">
          <a:solidFill>
            <a:schemeClr val="tx1"/>
          </a:solidFill>
          <a:latin typeface="+mn-lt"/>
        </a:defRPr>
      </a:lvl5pPr>
      <a:lvl6pPr marL="2514600" indent="-228600" algn="l" rtl="0" fontAlgn="base">
        <a:spcBef>
          <a:spcPct val="20000"/>
        </a:spcBef>
        <a:spcAft>
          <a:spcPct val="0"/>
        </a:spcAft>
        <a:buChar char="»"/>
        <a:tabLst>
          <a:tab pos="228600" algn="l"/>
          <a:tab pos="571500" algn="l"/>
          <a:tab pos="914400" algn="l"/>
        </a:tabLst>
        <a:defRPr sz="2000">
          <a:solidFill>
            <a:schemeClr val="tx1"/>
          </a:solidFill>
          <a:latin typeface="+mn-lt"/>
        </a:defRPr>
      </a:lvl6pPr>
      <a:lvl7pPr marL="2971800" indent="-228600" algn="l" rtl="0" fontAlgn="base">
        <a:spcBef>
          <a:spcPct val="20000"/>
        </a:spcBef>
        <a:spcAft>
          <a:spcPct val="0"/>
        </a:spcAft>
        <a:buChar char="»"/>
        <a:tabLst>
          <a:tab pos="228600" algn="l"/>
          <a:tab pos="571500" algn="l"/>
          <a:tab pos="914400" algn="l"/>
        </a:tabLst>
        <a:defRPr sz="2000">
          <a:solidFill>
            <a:schemeClr val="tx1"/>
          </a:solidFill>
          <a:latin typeface="+mn-lt"/>
        </a:defRPr>
      </a:lvl7pPr>
      <a:lvl8pPr marL="3429000" indent="-228600" algn="l" rtl="0" fontAlgn="base">
        <a:spcBef>
          <a:spcPct val="20000"/>
        </a:spcBef>
        <a:spcAft>
          <a:spcPct val="0"/>
        </a:spcAft>
        <a:buChar char="»"/>
        <a:tabLst>
          <a:tab pos="228600" algn="l"/>
          <a:tab pos="571500" algn="l"/>
          <a:tab pos="914400" algn="l"/>
        </a:tabLst>
        <a:defRPr sz="2000">
          <a:solidFill>
            <a:schemeClr val="tx1"/>
          </a:solidFill>
          <a:latin typeface="+mn-lt"/>
        </a:defRPr>
      </a:lvl8pPr>
      <a:lvl9pPr marL="3886200" indent="-228600" algn="l" rtl="0" fontAlgn="base">
        <a:spcBef>
          <a:spcPct val="20000"/>
        </a:spcBef>
        <a:spcAft>
          <a:spcPct val="0"/>
        </a:spcAft>
        <a:buChar char="»"/>
        <a:tabLst>
          <a:tab pos="228600" algn="l"/>
          <a:tab pos="571500" algn="l"/>
          <a:tab pos="9144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59"/>
          <p:cNvSpPr>
            <a:spLocks noChangeArrowheads="1"/>
          </p:cNvSpPr>
          <p:nvPr/>
        </p:nvSpPr>
        <p:spPr bwMode="auto">
          <a:xfrm>
            <a:off x="889000" y="6664325"/>
            <a:ext cx="8255000" cy="193675"/>
          </a:xfrm>
          <a:prstGeom prst="rect">
            <a:avLst/>
          </a:prstGeom>
          <a:solidFill>
            <a:srgbClr val="004685"/>
          </a:solidFill>
          <a:ln w="9525" algn="ctr">
            <a:noFill/>
            <a:miter lim="800000"/>
            <a:headEnd/>
            <a:tailEnd/>
          </a:ln>
          <a:effectLst/>
        </p:spPr>
        <p:txBody>
          <a:bodyPr wrap="none" lIns="92075" tIns="46038" rIns="92075" bIns="46038" anchor="ctr"/>
          <a:lstStyle/>
          <a:p>
            <a:pPr algn="ctr">
              <a:defRPr/>
            </a:pPr>
            <a:endParaRPr lang="en-US" dirty="0">
              <a:solidFill>
                <a:schemeClr val="bg1"/>
              </a:solidFill>
            </a:endParaRPr>
          </a:p>
        </p:txBody>
      </p:sp>
      <p:sp>
        <p:nvSpPr>
          <p:cNvPr id="2051" name="Rectangle 3"/>
          <p:cNvSpPr>
            <a:spLocks noGrp="1" noChangeArrowheads="1"/>
          </p:cNvSpPr>
          <p:nvPr>
            <p:ph type="body" idx="1"/>
          </p:nvPr>
        </p:nvSpPr>
        <p:spPr bwMode="auto">
          <a:xfrm>
            <a:off x="1041400" y="1169988"/>
            <a:ext cx="7905750"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48" name="Rectangle 52"/>
          <p:cNvSpPr>
            <a:spLocks noGrp="1" noChangeArrowheads="1"/>
          </p:cNvSpPr>
          <p:nvPr>
            <p:ph type="sldNum" sz="quarter" idx="4"/>
          </p:nvPr>
        </p:nvSpPr>
        <p:spPr bwMode="auto">
          <a:xfrm>
            <a:off x="6915150" y="6650038"/>
            <a:ext cx="213360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a:solidFill>
                  <a:schemeClr val="bg1"/>
                </a:solidFill>
              </a:defRPr>
            </a:lvl1pPr>
          </a:lstStyle>
          <a:p>
            <a:pPr>
              <a:defRPr/>
            </a:pPr>
            <a:fld id="{15C38BDE-EC80-4988-A28B-814B21693311}" type="slidenum">
              <a:rPr lang="en-US"/>
              <a:pPr>
                <a:defRPr/>
              </a:pPr>
              <a:t>‹#›</a:t>
            </a:fld>
            <a:endParaRPr lang="en-US"/>
          </a:p>
        </p:txBody>
      </p:sp>
      <p:sp>
        <p:nvSpPr>
          <p:cNvPr id="17" name="Rectangle 60"/>
          <p:cNvSpPr>
            <a:spLocks noChangeArrowheads="1"/>
          </p:cNvSpPr>
          <p:nvPr/>
        </p:nvSpPr>
        <p:spPr bwMode="auto">
          <a:xfrm>
            <a:off x="0" y="1035050"/>
            <a:ext cx="917575" cy="5822950"/>
          </a:xfrm>
          <a:prstGeom prst="rect">
            <a:avLst/>
          </a:prstGeom>
          <a:solidFill>
            <a:srgbClr val="566C11"/>
          </a:solidFill>
          <a:ln w="9525" algn="ctr">
            <a:noFill/>
            <a:miter lim="800000"/>
            <a:headEnd/>
            <a:tailEnd/>
          </a:ln>
          <a:effectLst/>
        </p:spPr>
        <p:txBody>
          <a:bodyPr wrap="none" lIns="92075" tIns="46038" rIns="92075" bIns="46038" anchor="ctr"/>
          <a:lstStyle/>
          <a:p>
            <a:pPr algn="ctr">
              <a:defRPr/>
            </a:pPr>
            <a:endParaRPr lang="en-US"/>
          </a:p>
        </p:txBody>
      </p:sp>
      <p:sp>
        <p:nvSpPr>
          <p:cNvPr id="4145" name="Line 49"/>
          <p:cNvSpPr>
            <a:spLocks noChangeShapeType="1"/>
          </p:cNvSpPr>
          <p:nvPr/>
        </p:nvSpPr>
        <p:spPr bwMode="auto">
          <a:xfrm>
            <a:off x="887413" y="1133475"/>
            <a:ext cx="8269287" cy="0"/>
          </a:xfrm>
          <a:prstGeom prst="line">
            <a:avLst/>
          </a:prstGeom>
          <a:noFill/>
          <a:ln w="9525">
            <a:solidFill>
              <a:srgbClr val="006600"/>
            </a:solidFill>
            <a:round/>
            <a:headEnd/>
            <a:tailEnd/>
          </a:ln>
          <a:effectLst/>
        </p:spPr>
        <p:txBody>
          <a:bodyPr anchor="ctr"/>
          <a:lstStyle/>
          <a:p>
            <a:pPr algn="ctr">
              <a:defRPr/>
            </a:pPr>
            <a:endParaRPr lang="en-US"/>
          </a:p>
        </p:txBody>
      </p:sp>
      <p:sp>
        <p:nvSpPr>
          <p:cNvPr id="4149" name="Rectangle 53"/>
          <p:cNvSpPr>
            <a:spLocks noGrp="1" noChangeArrowheads="1"/>
          </p:cNvSpPr>
          <p:nvPr>
            <p:ph type="ftr" sz="quarter" idx="3"/>
          </p:nvPr>
        </p:nvSpPr>
        <p:spPr bwMode="auto">
          <a:xfrm>
            <a:off x="74613" y="6116638"/>
            <a:ext cx="833437" cy="63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800" b="1">
                <a:solidFill>
                  <a:schemeClr val="bg1"/>
                </a:solidFill>
              </a:defRPr>
            </a:lvl1pPr>
          </a:lstStyle>
          <a:p>
            <a:pPr>
              <a:defRPr/>
            </a:pPr>
            <a:r>
              <a:rPr lang="en-US"/>
              <a:t>Acquisition Management</a:t>
            </a:r>
          </a:p>
          <a:p>
            <a:pPr>
              <a:defRPr/>
            </a:pPr>
            <a:r>
              <a:rPr lang="en-US"/>
              <a:t>USDA Forest Service  </a:t>
            </a:r>
          </a:p>
        </p:txBody>
      </p:sp>
      <p:sp>
        <p:nvSpPr>
          <p:cNvPr id="16" name="Rectangle 59"/>
          <p:cNvSpPr>
            <a:spLocks noChangeArrowheads="1"/>
          </p:cNvSpPr>
          <p:nvPr/>
        </p:nvSpPr>
        <p:spPr bwMode="auto">
          <a:xfrm>
            <a:off x="806450" y="0"/>
            <a:ext cx="8337550" cy="1103313"/>
          </a:xfrm>
          <a:prstGeom prst="rect">
            <a:avLst/>
          </a:prstGeom>
          <a:solidFill>
            <a:srgbClr val="004685"/>
          </a:solidFill>
          <a:ln w="9525" algn="ctr">
            <a:noFill/>
            <a:miter lim="800000"/>
            <a:headEnd/>
            <a:tailEnd/>
          </a:ln>
          <a:effectLst/>
        </p:spPr>
        <p:txBody>
          <a:bodyPr wrap="none" lIns="92075" tIns="46038" rIns="92075" bIns="46038" anchor="ctr"/>
          <a:lstStyle/>
          <a:p>
            <a:pPr algn="ctr">
              <a:defRPr/>
            </a:pPr>
            <a:endParaRPr lang="en-US"/>
          </a:p>
        </p:txBody>
      </p:sp>
      <p:pic>
        <p:nvPicPr>
          <p:cNvPr id="2057" name="Picture 12" descr="fire in tree-2.jpg"/>
          <p:cNvPicPr>
            <a:picLocks noChangeAspect="1"/>
          </p:cNvPicPr>
          <p:nvPr/>
        </p:nvPicPr>
        <p:blipFill>
          <a:blip r:embed="rId6" cstate="print"/>
          <a:srcRect l="47298" r="8652"/>
          <a:stretch>
            <a:fillRect/>
          </a:stretch>
        </p:blipFill>
        <p:spPr bwMode="auto">
          <a:xfrm>
            <a:off x="0" y="0"/>
            <a:ext cx="914400" cy="622300"/>
          </a:xfrm>
          <a:prstGeom prst="rect">
            <a:avLst/>
          </a:prstGeom>
          <a:noFill/>
          <a:ln w="9525">
            <a:noFill/>
            <a:miter lim="800000"/>
            <a:headEnd/>
            <a:tailEnd/>
          </a:ln>
        </p:spPr>
      </p:pic>
      <p:sp>
        <p:nvSpPr>
          <p:cNvPr id="2058" name="Rectangle 2"/>
          <p:cNvSpPr>
            <a:spLocks noGrp="1" noChangeArrowheads="1"/>
          </p:cNvSpPr>
          <p:nvPr>
            <p:ph type="title"/>
          </p:nvPr>
        </p:nvSpPr>
        <p:spPr bwMode="auto">
          <a:xfrm>
            <a:off x="1039813" y="147638"/>
            <a:ext cx="7900987" cy="90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2059" name="Picture 24" descr="plane3.jpg"/>
          <p:cNvPicPr>
            <a:picLocks noChangeAspect="1"/>
          </p:cNvPicPr>
          <p:nvPr/>
        </p:nvPicPr>
        <p:blipFill>
          <a:blip r:embed="rId7" cstate="print"/>
          <a:srcRect l="9731" r="60667" b="17731"/>
          <a:stretch>
            <a:fillRect/>
          </a:stretch>
        </p:blipFill>
        <p:spPr bwMode="auto">
          <a:xfrm>
            <a:off x="0" y="1104900"/>
            <a:ext cx="914400" cy="762000"/>
          </a:xfrm>
          <a:prstGeom prst="rect">
            <a:avLst/>
          </a:prstGeom>
          <a:noFill/>
          <a:ln w="9525">
            <a:noFill/>
            <a:miter lim="800000"/>
            <a:headEnd/>
            <a:tailEnd/>
          </a:ln>
        </p:spPr>
      </p:pic>
      <p:pic>
        <p:nvPicPr>
          <p:cNvPr id="2060" name="Picture 13" descr="firefighter-walking.jpg"/>
          <p:cNvPicPr>
            <a:picLocks noChangeAspect="1"/>
          </p:cNvPicPr>
          <p:nvPr/>
        </p:nvPicPr>
        <p:blipFill>
          <a:blip r:embed="rId8" cstate="print"/>
          <a:srcRect l="37450" r="16557"/>
          <a:stretch>
            <a:fillRect/>
          </a:stretch>
        </p:blipFill>
        <p:spPr bwMode="auto">
          <a:xfrm>
            <a:off x="0" y="582613"/>
            <a:ext cx="914400" cy="601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Lst>
  <p:transition advClick="0"/>
  <p:hf hdr="0" dt="0"/>
  <p:txStyles>
    <p:titleStyle>
      <a:lvl1pPr algn="l" rtl="0" eaLnBrk="0" fontAlgn="base" hangingPunct="0">
        <a:lnSpc>
          <a:spcPct val="95000"/>
        </a:lnSpc>
        <a:spcBef>
          <a:spcPct val="0"/>
        </a:spcBef>
        <a:spcAft>
          <a:spcPct val="0"/>
        </a:spcAft>
        <a:defRPr sz="2800" b="1">
          <a:solidFill>
            <a:schemeClr val="bg1"/>
          </a:solidFill>
          <a:latin typeface="+mj-lt"/>
          <a:ea typeface="+mj-ea"/>
          <a:cs typeface="+mj-cs"/>
        </a:defRPr>
      </a:lvl1pPr>
      <a:lvl2pPr algn="l" rtl="0" eaLnBrk="0" fontAlgn="base" hangingPunct="0">
        <a:lnSpc>
          <a:spcPct val="95000"/>
        </a:lnSpc>
        <a:spcBef>
          <a:spcPct val="0"/>
        </a:spcBef>
        <a:spcAft>
          <a:spcPct val="0"/>
        </a:spcAft>
        <a:defRPr sz="2800" b="1">
          <a:solidFill>
            <a:schemeClr val="bg1"/>
          </a:solidFill>
          <a:latin typeface="Arial" charset="0"/>
        </a:defRPr>
      </a:lvl2pPr>
      <a:lvl3pPr algn="l" rtl="0" eaLnBrk="0" fontAlgn="base" hangingPunct="0">
        <a:lnSpc>
          <a:spcPct val="95000"/>
        </a:lnSpc>
        <a:spcBef>
          <a:spcPct val="0"/>
        </a:spcBef>
        <a:spcAft>
          <a:spcPct val="0"/>
        </a:spcAft>
        <a:defRPr sz="2800" b="1">
          <a:solidFill>
            <a:schemeClr val="bg1"/>
          </a:solidFill>
          <a:latin typeface="Arial" charset="0"/>
        </a:defRPr>
      </a:lvl3pPr>
      <a:lvl4pPr algn="l" rtl="0" eaLnBrk="0" fontAlgn="base" hangingPunct="0">
        <a:lnSpc>
          <a:spcPct val="95000"/>
        </a:lnSpc>
        <a:spcBef>
          <a:spcPct val="0"/>
        </a:spcBef>
        <a:spcAft>
          <a:spcPct val="0"/>
        </a:spcAft>
        <a:defRPr sz="2800" b="1">
          <a:solidFill>
            <a:schemeClr val="bg1"/>
          </a:solidFill>
          <a:latin typeface="Arial" charset="0"/>
        </a:defRPr>
      </a:lvl4pPr>
      <a:lvl5pPr algn="l" rtl="0" eaLnBrk="0" fontAlgn="base" hangingPunct="0">
        <a:lnSpc>
          <a:spcPct val="95000"/>
        </a:lnSpc>
        <a:spcBef>
          <a:spcPct val="0"/>
        </a:spcBef>
        <a:spcAft>
          <a:spcPct val="0"/>
        </a:spcAft>
        <a:defRPr sz="2800" b="1">
          <a:solidFill>
            <a:schemeClr val="bg1"/>
          </a:solidFill>
          <a:latin typeface="Arial" charset="0"/>
        </a:defRPr>
      </a:lvl5pPr>
      <a:lvl6pPr marL="457200" algn="l" rtl="0" fontAlgn="base">
        <a:lnSpc>
          <a:spcPct val="95000"/>
        </a:lnSpc>
        <a:spcBef>
          <a:spcPct val="0"/>
        </a:spcBef>
        <a:spcAft>
          <a:spcPct val="0"/>
        </a:spcAft>
        <a:defRPr sz="2800" b="1">
          <a:solidFill>
            <a:schemeClr val="tx1"/>
          </a:solidFill>
          <a:latin typeface="Arial" charset="0"/>
        </a:defRPr>
      </a:lvl6pPr>
      <a:lvl7pPr marL="914400" algn="l" rtl="0" fontAlgn="base">
        <a:lnSpc>
          <a:spcPct val="95000"/>
        </a:lnSpc>
        <a:spcBef>
          <a:spcPct val="0"/>
        </a:spcBef>
        <a:spcAft>
          <a:spcPct val="0"/>
        </a:spcAft>
        <a:defRPr sz="2800" b="1">
          <a:solidFill>
            <a:schemeClr val="tx1"/>
          </a:solidFill>
          <a:latin typeface="Arial" charset="0"/>
        </a:defRPr>
      </a:lvl7pPr>
      <a:lvl8pPr marL="1371600" algn="l" rtl="0" fontAlgn="base">
        <a:lnSpc>
          <a:spcPct val="95000"/>
        </a:lnSpc>
        <a:spcBef>
          <a:spcPct val="0"/>
        </a:spcBef>
        <a:spcAft>
          <a:spcPct val="0"/>
        </a:spcAft>
        <a:defRPr sz="2800" b="1">
          <a:solidFill>
            <a:schemeClr val="tx1"/>
          </a:solidFill>
          <a:latin typeface="Arial" charset="0"/>
        </a:defRPr>
      </a:lvl8pPr>
      <a:lvl9pPr marL="1828800" algn="l" rtl="0" fontAlgn="base">
        <a:lnSpc>
          <a:spcPct val="95000"/>
        </a:lnSpc>
        <a:spcBef>
          <a:spcPct val="0"/>
        </a:spcBef>
        <a:spcAft>
          <a:spcPct val="0"/>
        </a:spcAft>
        <a:defRPr sz="2800" b="1">
          <a:solidFill>
            <a:schemeClr val="tx1"/>
          </a:solidFill>
          <a:latin typeface="Arial" charset="0"/>
        </a:defRPr>
      </a:lvl9pPr>
    </p:titleStyle>
    <p:bodyStyle>
      <a:lvl1pPr marL="228600" indent="-228600" algn="l" rtl="0" eaLnBrk="0" fontAlgn="base" hangingPunct="0">
        <a:lnSpc>
          <a:spcPct val="95000"/>
        </a:lnSpc>
        <a:spcBef>
          <a:spcPct val="75000"/>
        </a:spcBef>
        <a:spcAft>
          <a:spcPct val="20000"/>
        </a:spcAft>
        <a:buClr>
          <a:srgbClr val="00558E"/>
        </a:buClr>
        <a:buSzPct val="120000"/>
        <a:buChar char="•"/>
        <a:tabLst>
          <a:tab pos="228600" algn="l"/>
          <a:tab pos="571500" algn="l"/>
          <a:tab pos="914400" algn="l"/>
        </a:tabLst>
        <a:defRPr sz="2400">
          <a:solidFill>
            <a:srgbClr val="004685"/>
          </a:solidFill>
          <a:latin typeface="+mn-lt"/>
          <a:ea typeface="+mn-ea"/>
          <a:cs typeface="+mn-cs"/>
        </a:defRPr>
      </a:lvl1pPr>
      <a:lvl2pPr marL="571500" indent="-228600" algn="l" rtl="0" eaLnBrk="0" fontAlgn="base" hangingPunct="0">
        <a:lnSpc>
          <a:spcPct val="95000"/>
        </a:lnSpc>
        <a:spcBef>
          <a:spcPct val="25000"/>
        </a:spcBef>
        <a:spcAft>
          <a:spcPct val="20000"/>
        </a:spcAft>
        <a:buClr>
          <a:srgbClr val="006600"/>
        </a:buClr>
        <a:buSzPct val="90000"/>
        <a:buFont typeface="Arial" charset="0"/>
        <a:buChar char="–"/>
        <a:tabLst>
          <a:tab pos="228600" algn="l"/>
          <a:tab pos="571500" algn="l"/>
          <a:tab pos="914400" algn="l"/>
        </a:tabLst>
        <a:defRPr sz="2000">
          <a:solidFill>
            <a:schemeClr val="tx1"/>
          </a:solidFill>
          <a:latin typeface="+mn-lt"/>
        </a:defRPr>
      </a:lvl2pPr>
      <a:lvl3pPr marL="914400" indent="-165100" algn="l" rtl="0" eaLnBrk="0" fontAlgn="base" hangingPunct="0">
        <a:lnSpc>
          <a:spcPct val="95000"/>
        </a:lnSpc>
        <a:spcBef>
          <a:spcPct val="25000"/>
        </a:spcBef>
        <a:spcAft>
          <a:spcPct val="20000"/>
        </a:spcAft>
        <a:buClr>
          <a:srgbClr val="535D5C"/>
        </a:buClr>
        <a:buSzPct val="110000"/>
        <a:buFont typeface="Arial" charset="0"/>
        <a:buChar char="•"/>
        <a:tabLst>
          <a:tab pos="228600" algn="l"/>
          <a:tab pos="571500" algn="l"/>
          <a:tab pos="914400" algn="l"/>
        </a:tabLst>
        <a:defRPr sz="1600">
          <a:solidFill>
            <a:schemeClr val="tx1"/>
          </a:solidFill>
          <a:latin typeface="+mn-lt"/>
        </a:defRPr>
      </a:lvl3pPr>
      <a:lvl4pPr marL="1600200" indent="-228600" algn="l" rtl="0" eaLnBrk="0" fontAlgn="base" hangingPunct="0">
        <a:spcBef>
          <a:spcPct val="20000"/>
        </a:spcBef>
        <a:spcAft>
          <a:spcPct val="0"/>
        </a:spcAft>
        <a:buChar char="–"/>
        <a:tabLst>
          <a:tab pos="228600" algn="l"/>
          <a:tab pos="571500" algn="l"/>
          <a:tab pos="914400" algn="l"/>
        </a:tabLst>
        <a:defRPr sz="2000">
          <a:solidFill>
            <a:schemeClr val="tx1"/>
          </a:solidFill>
          <a:latin typeface="+mn-lt"/>
        </a:defRPr>
      </a:lvl4pPr>
      <a:lvl5pPr marL="2057400" indent="-228600" algn="l" rtl="0" eaLnBrk="0" fontAlgn="base" hangingPunct="0">
        <a:spcBef>
          <a:spcPct val="20000"/>
        </a:spcBef>
        <a:spcAft>
          <a:spcPct val="0"/>
        </a:spcAft>
        <a:buChar char="»"/>
        <a:tabLst>
          <a:tab pos="228600" algn="l"/>
          <a:tab pos="571500" algn="l"/>
          <a:tab pos="914400" algn="l"/>
        </a:tabLst>
        <a:defRPr sz="2000">
          <a:solidFill>
            <a:schemeClr val="tx1"/>
          </a:solidFill>
          <a:latin typeface="+mn-lt"/>
        </a:defRPr>
      </a:lvl5pPr>
      <a:lvl6pPr marL="2514600" indent="-228600" algn="l" rtl="0" fontAlgn="base">
        <a:spcBef>
          <a:spcPct val="20000"/>
        </a:spcBef>
        <a:spcAft>
          <a:spcPct val="0"/>
        </a:spcAft>
        <a:buChar char="»"/>
        <a:tabLst>
          <a:tab pos="228600" algn="l"/>
          <a:tab pos="571500" algn="l"/>
          <a:tab pos="914400" algn="l"/>
        </a:tabLst>
        <a:defRPr sz="2000">
          <a:solidFill>
            <a:schemeClr val="tx1"/>
          </a:solidFill>
          <a:latin typeface="+mn-lt"/>
        </a:defRPr>
      </a:lvl6pPr>
      <a:lvl7pPr marL="2971800" indent="-228600" algn="l" rtl="0" fontAlgn="base">
        <a:spcBef>
          <a:spcPct val="20000"/>
        </a:spcBef>
        <a:spcAft>
          <a:spcPct val="0"/>
        </a:spcAft>
        <a:buChar char="»"/>
        <a:tabLst>
          <a:tab pos="228600" algn="l"/>
          <a:tab pos="571500" algn="l"/>
          <a:tab pos="914400" algn="l"/>
        </a:tabLst>
        <a:defRPr sz="2000">
          <a:solidFill>
            <a:schemeClr val="tx1"/>
          </a:solidFill>
          <a:latin typeface="+mn-lt"/>
        </a:defRPr>
      </a:lvl7pPr>
      <a:lvl8pPr marL="3429000" indent="-228600" algn="l" rtl="0" fontAlgn="base">
        <a:spcBef>
          <a:spcPct val="20000"/>
        </a:spcBef>
        <a:spcAft>
          <a:spcPct val="0"/>
        </a:spcAft>
        <a:buChar char="»"/>
        <a:tabLst>
          <a:tab pos="228600" algn="l"/>
          <a:tab pos="571500" algn="l"/>
          <a:tab pos="914400" algn="l"/>
        </a:tabLst>
        <a:defRPr sz="2000">
          <a:solidFill>
            <a:schemeClr val="tx1"/>
          </a:solidFill>
          <a:latin typeface="+mn-lt"/>
        </a:defRPr>
      </a:lvl8pPr>
      <a:lvl9pPr marL="3886200" indent="-228600" algn="l" rtl="0" fontAlgn="base">
        <a:spcBef>
          <a:spcPct val="20000"/>
        </a:spcBef>
        <a:spcAft>
          <a:spcPct val="0"/>
        </a:spcAft>
        <a:buChar char="»"/>
        <a:tabLst>
          <a:tab pos="228600" algn="l"/>
          <a:tab pos="571500" algn="l"/>
          <a:tab pos="9144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fs.fed.us/business/incident/compsolplan.php"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ifc.gov/nicc/logistics/references.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s.fed.us/business/incident/dispatch.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www.fs.usda.gov/detail/r5/fire-aviation/management/?cid=stelprdb536591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s.usda.gov/detail/r5/fire-aviation/management/?cid=stelprdb536591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fs.fed.us/business/incident/equipment.ph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s.fed.us/business/incid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s.fed.us/business/incident/vendorsupport.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s.fed.us/business/incident/static/National%20Solicitation%20Plan%20for%20I-BPAs%20revised%20October%2028%202014.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349500" y="2368326"/>
            <a:ext cx="6478263" cy="1942417"/>
          </a:xfrm>
        </p:spPr>
        <p:txBody>
          <a:bodyPr/>
          <a:lstStyle/>
          <a:p>
            <a:r>
              <a:rPr lang="en-US" dirty="0" smtClean="0">
                <a:latin typeface="Arial" charset="0"/>
                <a:cs typeface="Arial" charset="0"/>
              </a:rPr>
              <a:t>Preseason Incident Blanket </a:t>
            </a:r>
            <a:br>
              <a:rPr lang="en-US" dirty="0" smtClean="0">
                <a:latin typeface="Arial" charset="0"/>
                <a:cs typeface="Arial" charset="0"/>
              </a:rPr>
            </a:br>
            <a:r>
              <a:rPr lang="en-US" dirty="0" smtClean="0">
                <a:latin typeface="Arial" charset="0"/>
                <a:cs typeface="Arial" charset="0"/>
              </a:rPr>
              <a:t>Purchase Agreements (I-BPA) and Virtual Incident Procurement (VIPR)</a:t>
            </a:r>
          </a:p>
        </p:txBody>
      </p:sp>
      <p:sp>
        <p:nvSpPr>
          <p:cNvPr id="11267" name="Subtitle 11"/>
          <p:cNvSpPr>
            <a:spLocks/>
          </p:cNvSpPr>
          <p:nvPr/>
        </p:nvSpPr>
        <p:spPr bwMode="auto">
          <a:xfrm>
            <a:off x="2333625" y="4920456"/>
            <a:ext cx="6096000" cy="881062"/>
          </a:xfrm>
          <a:prstGeom prst="rect">
            <a:avLst/>
          </a:prstGeom>
          <a:noFill/>
          <a:ln w="9525">
            <a:noFill/>
            <a:miter lim="800000"/>
            <a:headEnd/>
            <a:tailEnd/>
          </a:ln>
        </p:spPr>
        <p:txBody>
          <a:bodyPr/>
          <a:lstStyle/>
          <a:p>
            <a:pPr eaLnBrk="0" hangingPunct="0">
              <a:lnSpc>
                <a:spcPct val="95000"/>
              </a:lnSpc>
              <a:spcBef>
                <a:spcPct val="75000"/>
              </a:spcBef>
              <a:spcAft>
                <a:spcPct val="20000"/>
              </a:spcAft>
              <a:buClr>
                <a:srgbClr val="00558E"/>
              </a:buClr>
              <a:buSzPct val="120000"/>
              <a:tabLst>
                <a:tab pos="228600" algn="l"/>
                <a:tab pos="571500" algn="l"/>
                <a:tab pos="914400" algn="l"/>
              </a:tabLst>
            </a:pPr>
            <a:r>
              <a:rPr lang="en-US" sz="1400" dirty="0" smtClean="0">
                <a:solidFill>
                  <a:srgbClr val="004685"/>
                </a:solidFill>
              </a:rPr>
              <a:t>Prepared for the National Logistics Webinar </a:t>
            </a:r>
          </a:p>
          <a:p>
            <a:pPr eaLnBrk="0" hangingPunct="0">
              <a:lnSpc>
                <a:spcPct val="95000"/>
              </a:lnSpc>
              <a:spcBef>
                <a:spcPct val="75000"/>
              </a:spcBef>
              <a:spcAft>
                <a:spcPct val="20000"/>
              </a:spcAft>
              <a:buClr>
                <a:srgbClr val="00558E"/>
              </a:buClr>
              <a:buSzPct val="120000"/>
              <a:tabLst>
                <a:tab pos="228600" algn="l"/>
                <a:tab pos="571500" algn="l"/>
                <a:tab pos="914400" algn="l"/>
              </a:tabLst>
            </a:pPr>
            <a:r>
              <a:rPr lang="en-US" sz="1400" dirty="0" smtClean="0">
                <a:solidFill>
                  <a:srgbClr val="004685"/>
                </a:solidFill>
              </a:rPr>
              <a:t>7 March 2017</a:t>
            </a:r>
            <a:endParaRPr lang="en-US" sz="1400" dirty="0">
              <a:solidFill>
                <a:srgbClr val="004685"/>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5363" y="161925"/>
            <a:ext cx="7940675" cy="993775"/>
          </a:xfrm>
        </p:spPr>
        <p:txBody>
          <a:bodyPr/>
          <a:lstStyle/>
          <a:p>
            <a:r>
              <a:rPr lang="en-US" sz="3200" dirty="0" smtClean="0"/>
              <a:t>National Solicitation Plan for I-BPAs:</a:t>
            </a:r>
            <a:r>
              <a:rPr lang="en-US" dirty="0" smtClean="0"/>
              <a:t/>
            </a:r>
            <a:br>
              <a:rPr lang="en-US" dirty="0" smtClean="0"/>
            </a:br>
            <a:r>
              <a:rPr lang="en-US" sz="2400" dirty="0" smtClean="0"/>
              <a:t>National and Regional</a:t>
            </a:r>
          </a:p>
        </p:txBody>
      </p:sp>
      <p:sp>
        <p:nvSpPr>
          <p:cNvPr id="5123" name="Slide Number Placeholder 3"/>
          <p:cNvSpPr>
            <a:spLocks noGrp="1"/>
          </p:cNvSpPr>
          <p:nvPr>
            <p:ph type="sldNum" sz="quarter" idx="10"/>
          </p:nvPr>
        </p:nvSpPr>
        <p:spPr>
          <a:noFill/>
        </p:spPr>
        <p:txBody>
          <a:bodyPr/>
          <a:lstStyle/>
          <a:p>
            <a:fld id="{8089B76C-8ECF-495D-9762-766384A3DA9E}" type="slidenum">
              <a:rPr lang="en-US" smtClean="0"/>
              <a:pPr/>
              <a:t>10</a:t>
            </a:fld>
            <a:endParaRPr lang="en-US" smtClean="0"/>
          </a:p>
        </p:txBody>
      </p:sp>
      <p:sp>
        <p:nvSpPr>
          <p:cNvPr id="6" name="Footer Placeholder 4"/>
          <p:cNvSpPr txBox="1">
            <a:spLocks noGrp="1"/>
          </p:cNvSpPr>
          <p:nvPr/>
        </p:nvSpPr>
        <p:spPr bwMode="auto">
          <a:xfrm>
            <a:off x="74613" y="6116638"/>
            <a:ext cx="833437" cy="633412"/>
          </a:xfrm>
          <a:prstGeom prst="rect">
            <a:avLst/>
          </a:prstGeom>
          <a:noFill/>
          <a:ln w="9525">
            <a:noFill/>
            <a:miter lim="800000"/>
            <a:headEnd/>
            <a:tailEnd/>
          </a:ln>
        </p:spPr>
        <p:txBody>
          <a:bodyPr/>
          <a:lstStyle/>
          <a:p>
            <a:pPr algn="ctr" eaLnBrk="0" hangingPunct="0"/>
            <a:r>
              <a:rPr lang="en-US" sz="800" dirty="0">
                <a:solidFill>
                  <a:schemeClr val="bg1"/>
                </a:solidFill>
              </a:rPr>
              <a:t>Acquisition Management</a:t>
            </a:r>
          </a:p>
          <a:p>
            <a:pPr algn="ctr" eaLnBrk="0" hangingPunct="0"/>
            <a:r>
              <a:rPr lang="en-US" sz="800" dirty="0">
                <a:solidFill>
                  <a:schemeClr val="bg1"/>
                </a:solidFill>
              </a:rPr>
              <a:t>USDA Forest Service  </a:t>
            </a:r>
          </a:p>
        </p:txBody>
      </p:sp>
      <p:graphicFrame>
        <p:nvGraphicFramePr>
          <p:cNvPr id="2" name="Table 1"/>
          <p:cNvGraphicFramePr>
            <a:graphicFrameLocks noGrp="1"/>
          </p:cNvGraphicFramePr>
          <p:nvPr>
            <p:extLst>
              <p:ext uri="{D42A27DB-BD31-4B8C-83A1-F6EECF244321}">
                <p14:modId xmlns:p14="http://schemas.microsoft.com/office/powerpoint/2010/main" val="3033891786"/>
              </p:ext>
            </p:extLst>
          </p:nvPr>
        </p:nvGraphicFramePr>
        <p:xfrm>
          <a:off x="2568556" y="1370403"/>
          <a:ext cx="4951645" cy="4975227"/>
        </p:xfrm>
        <a:graphic>
          <a:graphicData uri="http://schemas.openxmlformats.org/drawingml/2006/table">
            <a:tbl>
              <a:tblPr/>
              <a:tblGrid>
                <a:gridCol w="1442051"/>
                <a:gridCol w="257437"/>
                <a:gridCol w="249393"/>
                <a:gridCol w="235313"/>
                <a:gridCol w="233303"/>
                <a:gridCol w="235313"/>
                <a:gridCol w="235313"/>
                <a:gridCol w="235313"/>
                <a:gridCol w="233303"/>
                <a:gridCol w="233303"/>
                <a:gridCol w="233303"/>
                <a:gridCol w="229280"/>
                <a:gridCol w="225258"/>
                <a:gridCol w="225258"/>
                <a:gridCol w="225258"/>
                <a:gridCol w="223246"/>
              </a:tblGrid>
              <a:tr h="115629">
                <a:tc rowSpan="2">
                  <a:txBody>
                    <a:bodyPr/>
                    <a:lstStyle/>
                    <a:p>
                      <a:pPr algn="ctr" rtl="0" fontAlgn="ctr"/>
                      <a:r>
                        <a:rPr lang="en-US" sz="900" b="1" i="0" u="none" strike="noStrike">
                          <a:solidFill>
                            <a:srgbClr val="FFFFFF"/>
                          </a:solidFill>
                          <a:effectLst/>
                          <a:latin typeface="Arial" panose="020B0604020202020204" pitchFamily="34" charset="0"/>
                        </a:rPr>
                        <a:t>Equipment Category</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66092"/>
                    </a:solidFill>
                  </a:tcPr>
                </a:tc>
                <a:tc gridSpan="15">
                  <a:txBody>
                    <a:bodyPr/>
                    <a:lstStyle/>
                    <a:p>
                      <a:pPr algn="ctr" rtl="0" fontAlgn="b"/>
                      <a:r>
                        <a:rPr lang="en-US" sz="700" b="1" i="0" u="none" strike="noStrike">
                          <a:solidFill>
                            <a:srgbClr val="FFFFFF"/>
                          </a:solidFill>
                          <a:effectLst/>
                          <a:latin typeface="Arial" panose="020B0604020202020204" pitchFamily="34" charset="0"/>
                        </a:rPr>
                        <a:t>Solicitation Year for Incident Blanket Purchase Agreements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655">
                <a:tc vMerge="1">
                  <a:txBody>
                    <a:bodyPr/>
                    <a:lstStyle/>
                    <a:p>
                      <a:endParaRPr lang="en-US"/>
                    </a:p>
                  </a:txBody>
                  <a:tcPr/>
                </a:tc>
                <a:tc>
                  <a:txBody>
                    <a:bodyPr/>
                    <a:lstStyle/>
                    <a:p>
                      <a:pPr algn="ctr" fontAlgn="ctr"/>
                      <a:r>
                        <a:rPr lang="en-US" sz="700" b="1" i="0" u="none" strike="noStrike">
                          <a:effectLst/>
                          <a:latin typeface="Arial" panose="020B0604020202020204" pitchFamily="34" charset="0"/>
                        </a:rPr>
                        <a:t>FY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effectLst/>
                          <a:latin typeface="Arial" panose="020B0604020202020204" pitchFamily="34" charset="0"/>
                        </a:rPr>
                        <a:t>FY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948A54"/>
                          </a:solidFill>
                          <a:effectLst/>
                          <a:latin typeface="Arial" panose="020B0604020202020204" pitchFamily="34" charset="0"/>
                        </a:rPr>
                        <a:t>FY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effectLst/>
                          <a:latin typeface="Arial" panose="020B0604020202020204" pitchFamily="34" charset="0"/>
                        </a:rPr>
                        <a:t>FY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effectLst/>
                          <a:latin typeface="Arial" panose="020B0604020202020204" pitchFamily="34" charset="0"/>
                        </a:rPr>
                        <a:t>FY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effectLst/>
                          <a:latin typeface="Arial" panose="020B0604020202020204" pitchFamily="34" charset="0"/>
                        </a:rPr>
                        <a:t>FY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effectLst/>
                          <a:latin typeface="Arial" panose="020B0604020202020204" pitchFamily="34" charset="0"/>
                        </a:rPr>
                        <a:t>FY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effectLst/>
                          <a:latin typeface="Arial" panose="020B0604020202020204" pitchFamily="34" charset="0"/>
                        </a:rPr>
                        <a:t>FY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effectLst/>
                          <a:latin typeface="Arial" panose="020B0604020202020204" pitchFamily="34" charset="0"/>
                        </a:rPr>
                        <a:t>FY 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effectLst/>
                          <a:latin typeface="Arial" panose="020B0604020202020204" pitchFamily="34" charset="0"/>
                        </a:rPr>
                        <a:t>FY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effectLst/>
                          <a:latin typeface="Arial" panose="020B0604020202020204" pitchFamily="34" charset="0"/>
                        </a:rPr>
                        <a:t>FY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effectLst/>
                          <a:latin typeface="Arial" panose="020B0604020202020204" pitchFamily="34" charset="0"/>
                        </a:rPr>
                        <a:t>FY 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15629">
                <a:tc>
                  <a:txBody>
                    <a:bodyPr/>
                    <a:lstStyle/>
                    <a:p>
                      <a:pPr algn="l" fontAlgn="b"/>
                      <a:r>
                        <a:rPr lang="en-US" sz="700" b="1" i="0" u="none" strike="noStrike">
                          <a:solidFill>
                            <a:srgbClr val="FFFFFF"/>
                          </a:solidFill>
                          <a:effectLst/>
                          <a:latin typeface="Arial" panose="020B0604020202020204" pitchFamily="34" charset="0"/>
                        </a:rPr>
                        <a:t>National</a:t>
                      </a:r>
                      <a:r>
                        <a:rPr lang="en-US" sz="600" b="1" i="0" u="none" strike="noStrike">
                          <a:solidFill>
                            <a:srgbClr val="FFFFFF"/>
                          </a:solidFill>
                          <a:effectLst/>
                          <a:latin typeface="Arial" panose="020B0604020202020204" pitchFamily="34" charset="0"/>
                        </a:rPr>
                        <a:t>  </a:t>
                      </a:r>
                      <a:endParaRPr lang="en-US" sz="700" b="1"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15629">
                <a:tc>
                  <a:txBody>
                    <a:bodyPr/>
                    <a:lstStyle/>
                    <a:p>
                      <a:pPr algn="l" rtl="0" fontAlgn="ctr"/>
                      <a:r>
                        <a:rPr lang="en-US" sz="700" b="0" i="0" u="none" strike="noStrike">
                          <a:effectLst/>
                          <a:latin typeface="Arial" panose="020B0604020202020204" pitchFamily="34" charset="0"/>
                        </a:rPr>
                        <a:t>Bus, Crew Carrier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948A54"/>
                          </a:solidFill>
                          <a:effectLst/>
                          <a:latin typeface="Arial" panose="020B0604020202020204" pitchFamily="34" charset="0"/>
                        </a:rPr>
                        <a:t> </a:t>
                      </a:r>
                      <a:endParaRPr lang="en-US" sz="700" b="1" i="0" u="none" strike="noStrike">
                        <a:solidFill>
                          <a:srgbClr val="948A54"/>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0000FF"/>
                          </a:solidFill>
                          <a:effectLst/>
                          <a:latin typeface="Arial" panose="020B0604020202020204" pitchFamily="34" charset="0"/>
                        </a:rPr>
                        <a:t> </a:t>
                      </a:r>
                      <a:endParaRPr lang="en-US" sz="700" b="1" i="0" u="none" strike="noStrike">
                        <a:solidFill>
                          <a:srgbClr val="0000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19257">
                <a:tc>
                  <a:txBody>
                    <a:bodyPr/>
                    <a:lstStyle/>
                    <a:p>
                      <a:pPr algn="l" rtl="0" fontAlgn="ctr"/>
                      <a:r>
                        <a:rPr lang="en-US" sz="700" b="0" i="0" u="none" strike="noStrike">
                          <a:effectLst/>
                          <a:latin typeface="Arial" panose="020B0604020202020204" pitchFamily="34" charset="0"/>
                        </a:rPr>
                        <a:t>Clerical Support 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948A54"/>
                          </a:solidFill>
                          <a:effectLst/>
                          <a:latin typeface="Arial" panose="020B0604020202020204" pitchFamily="34" charset="0"/>
                        </a:rPr>
                        <a:t> </a:t>
                      </a:r>
                      <a:endParaRPr lang="en-US" sz="700" b="1" i="0" u="none" strike="noStrike">
                        <a:solidFill>
                          <a:srgbClr val="948A54"/>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0000FF"/>
                          </a:solidFill>
                          <a:effectLst/>
                          <a:latin typeface="Arial" panose="020B0604020202020204" pitchFamily="34" charset="0"/>
                        </a:rPr>
                        <a:t> </a:t>
                      </a:r>
                      <a:endParaRPr lang="en-US" sz="700" b="1" i="0" u="none" strike="noStrike">
                        <a:solidFill>
                          <a:srgbClr val="0000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15629">
                <a:tc>
                  <a:txBody>
                    <a:bodyPr/>
                    <a:lstStyle/>
                    <a:p>
                      <a:pPr algn="l" rtl="0" fontAlgn="ctr"/>
                      <a:r>
                        <a:rPr lang="en-US" sz="700" b="0" i="0" u="none" strike="noStrike">
                          <a:effectLst/>
                          <a:latin typeface="Arial" panose="020B0604020202020204" pitchFamily="34" charset="0"/>
                        </a:rPr>
                        <a:t>Communications Trailer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948A54"/>
                          </a:solidFill>
                          <a:effectLst/>
                          <a:latin typeface="Arial" panose="020B0604020202020204" pitchFamily="34" charset="0"/>
                        </a:rPr>
                        <a:t> </a:t>
                      </a:r>
                      <a:endParaRPr lang="en-US" sz="700" b="1" i="0" u="none" strike="noStrike">
                        <a:solidFill>
                          <a:srgbClr val="948A54"/>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0000FF"/>
                          </a:solidFill>
                          <a:effectLst/>
                          <a:latin typeface="Arial" panose="020B0604020202020204" pitchFamily="34" charset="0"/>
                        </a:rPr>
                        <a:t> </a:t>
                      </a:r>
                      <a:endParaRPr lang="en-US" sz="700" b="1" i="0" u="none" strike="noStrike">
                        <a:solidFill>
                          <a:srgbClr val="0000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19257">
                <a:tc>
                  <a:txBody>
                    <a:bodyPr/>
                    <a:lstStyle/>
                    <a:p>
                      <a:pPr algn="l" rtl="0" fontAlgn="ctr"/>
                      <a:r>
                        <a:rPr lang="en-US" sz="700" b="0" i="0" u="none" strike="noStrike">
                          <a:effectLst/>
                          <a:latin typeface="Arial" panose="020B0604020202020204" pitchFamily="34" charset="0"/>
                        </a:rPr>
                        <a:t>GIS 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948A54"/>
                          </a:solidFill>
                          <a:effectLst/>
                          <a:latin typeface="Arial" panose="020B0604020202020204" pitchFamily="34" charset="0"/>
                        </a:rPr>
                        <a:t> </a:t>
                      </a:r>
                      <a:endParaRPr lang="en-US" sz="700" b="1" i="0" u="none" strike="noStrike">
                        <a:solidFill>
                          <a:srgbClr val="948A54"/>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0000FF"/>
                          </a:solidFill>
                          <a:effectLst/>
                          <a:latin typeface="Arial" panose="020B0604020202020204" pitchFamily="34" charset="0"/>
                        </a:rPr>
                        <a:t> </a:t>
                      </a:r>
                      <a:endParaRPr lang="en-US" sz="700" b="1" i="0" u="none" strike="noStrike">
                        <a:solidFill>
                          <a:srgbClr val="0000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17655">
                <a:tc>
                  <a:txBody>
                    <a:bodyPr/>
                    <a:lstStyle/>
                    <a:p>
                      <a:pPr algn="l" rtl="0" fontAlgn="b"/>
                      <a:r>
                        <a:rPr lang="en-US" sz="700" b="0" i="0" u="none" strike="noStrike">
                          <a:effectLst/>
                          <a:latin typeface="Arial" panose="020B0604020202020204" pitchFamily="34" charset="0"/>
                        </a:rPr>
                        <a:t>Helicopter Operations Support Trailer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948A54"/>
                          </a:solidFill>
                          <a:effectLst/>
                          <a:latin typeface="Arial" panose="020B0604020202020204" pitchFamily="34" charset="0"/>
                        </a:rPr>
                        <a:t> </a:t>
                      </a:r>
                      <a:endParaRPr lang="en-US" sz="700" b="1" i="0" u="none" strike="noStrike">
                        <a:solidFill>
                          <a:srgbClr val="948A54"/>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700" b="1" i="0" u="none" strike="sngStrike">
                          <a:solidFill>
                            <a:srgbClr val="0000FF"/>
                          </a:solidFill>
                          <a:effectLst/>
                          <a:latin typeface="Arial" panose="020B0604020202020204" pitchFamily="34" charset="0"/>
                        </a:rPr>
                        <a:t> </a:t>
                      </a:r>
                      <a:endParaRPr lang="en-US" sz="700" b="1" i="0" u="none" strike="noStrike">
                        <a:solidFill>
                          <a:srgbClr val="0000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08827">
                <a:tc>
                  <a:txBody>
                    <a:bodyPr/>
                    <a:lstStyle/>
                    <a:p>
                      <a:pPr algn="l" rtl="0" fontAlgn="ctr"/>
                      <a:r>
                        <a:rPr lang="en-US" sz="700" b="0" i="0" u="none" strike="noStrike">
                          <a:effectLst/>
                          <a:latin typeface="Arial" panose="020B0604020202020204" pitchFamily="34" charset="0"/>
                        </a:rPr>
                        <a:t>Mobile Laundry </a:t>
                      </a:r>
                      <a:r>
                        <a:rPr lang="en-US" sz="700" b="0" i="0" u="none" strike="noStrike">
                          <a:solidFill>
                            <a:srgbClr val="FF0000"/>
                          </a:solidFill>
                          <a:effectLst/>
                          <a:latin typeface="Arial" panose="020B0604020202020204" pitchFamily="34" charset="0"/>
                        </a:rPr>
                        <a:t>(National in 2018)</a:t>
                      </a:r>
                      <a:endParaRPr lang="en-US" sz="7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00FF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00FF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17655">
                <a:tc>
                  <a:txBody>
                    <a:bodyPr/>
                    <a:lstStyle/>
                    <a:p>
                      <a:pPr algn="l" rtl="0" fontAlgn="ctr"/>
                      <a:r>
                        <a:rPr lang="en-US" sz="700" b="0" i="0" u="none" strike="noStrike">
                          <a:effectLst/>
                          <a:latin typeface="Arial" panose="020B0604020202020204" pitchFamily="34" charset="0"/>
                        </a:rPr>
                        <a:t>Refrigerated Trailer (Regional in 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3366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3366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3366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538DD5"/>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538DD5"/>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538DD5"/>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538DD5"/>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538DD5"/>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538DD5"/>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538DD5"/>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538DD5"/>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538DD5"/>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15629">
                <a:tc>
                  <a:txBody>
                    <a:bodyPr/>
                    <a:lstStyle/>
                    <a:p>
                      <a:pPr algn="l" fontAlgn="b"/>
                      <a:r>
                        <a:rPr lang="en-US" sz="700" b="1" i="0" u="none" strike="noStrike">
                          <a:solidFill>
                            <a:srgbClr val="FFFFFF"/>
                          </a:solidFill>
                          <a:effectLst/>
                          <a:latin typeface="Arial" panose="020B0604020202020204" pitchFamily="34" charset="0"/>
                        </a:rPr>
                        <a:t>Regional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7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19257">
                <a:tc>
                  <a:txBody>
                    <a:bodyPr/>
                    <a:lstStyle/>
                    <a:p>
                      <a:pPr algn="l" rtl="0" fontAlgn="ctr"/>
                      <a:r>
                        <a:rPr lang="en-US" sz="700" b="0" i="0" u="none" strike="noStrike">
                          <a:effectLst/>
                          <a:latin typeface="Arial" panose="020B0604020202020204" pitchFamily="34" charset="0"/>
                        </a:rPr>
                        <a:t>Heavy Equipment with Water: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US" sz="700" b="0"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r>
              <a:tr h="108827">
                <a:tc>
                  <a:txBody>
                    <a:bodyPr/>
                    <a:lstStyle/>
                    <a:p>
                      <a:pPr algn="l" rtl="0" fontAlgn="ctr"/>
                      <a:r>
                        <a:rPr lang="en-US" sz="600" b="0" i="0" u="none" strike="noStrike">
                          <a:effectLst/>
                          <a:latin typeface="Arial" panose="020B0604020202020204" pitchFamily="34" charset="0"/>
                        </a:rPr>
                        <a:t>     Pumper Cat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r>
              <a:tr h="108827">
                <a:tc>
                  <a:txBody>
                    <a:bodyPr/>
                    <a:lstStyle/>
                    <a:p>
                      <a:pPr algn="l" rtl="0" fontAlgn="ctr"/>
                      <a:r>
                        <a:rPr lang="en-US" sz="600" b="0" i="0" u="none" strike="noStrike">
                          <a:effectLst/>
                          <a:latin typeface="Arial" panose="020B0604020202020204" pitchFamily="34" charset="0"/>
                        </a:rPr>
                        <a:t>     Skidgine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70C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70C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r>
              <a:tr h="108827">
                <a:tc>
                  <a:txBody>
                    <a:bodyPr/>
                    <a:lstStyle/>
                    <a:p>
                      <a:pPr algn="l" rtl="0" fontAlgn="ctr"/>
                      <a:r>
                        <a:rPr lang="en-US" sz="600" b="0" i="0" u="none" strike="noStrike">
                          <a:effectLst/>
                          <a:latin typeface="Arial" panose="020B0604020202020204" pitchFamily="34" charset="0"/>
                        </a:rPr>
                        <a:t>     Softtrack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4F81BD"/>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r>
              <a:tr h="217655">
                <a:tc>
                  <a:txBody>
                    <a:bodyPr/>
                    <a:lstStyle/>
                    <a:p>
                      <a:pPr algn="l" rtl="0" fontAlgn="ctr"/>
                      <a:r>
                        <a:rPr lang="en-US" sz="700" b="0" i="0" u="none" strike="noStrike">
                          <a:effectLst/>
                          <a:latin typeface="Arial" panose="020B0604020202020204" pitchFamily="34" charset="0"/>
                        </a:rPr>
                        <a:t>Refrigerated Trailer (Regional in 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19257">
                <a:tc>
                  <a:txBody>
                    <a:bodyPr/>
                    <a:lstStyle/>
                    <a:p>
                      <a:pPr algn="l" rtl="0" fontAlgn="ctr"/>
                      <a:r>
                        <a:rPr lang="en-US" sz="700" b="0" i="0" u="none" strike="noStrike">
                          <a:effectLst/>
                          <a:latin typeface="Arial" panose="020B0604020202020204" pitchFamily="34" charset="0"/>
                        </a:rPr>
                        <a:t>Water Handling Equipment: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r>
              <a:tr h="108827">
                <a:tc>
                  <a:txBody>
                    <a:bodyPr/>
                    <a:lstStyle/>
                    <a:p>
                      <a:pPr algn="l" rtl="0" fontAlgn="ctr"/>
                      <a:r>
                        <a:rPr lang="en-US" sz="600" b="0" i="0" u="none" strike="noStrike">
                          <a:effectLst/>
                          <a:latin typeface="Arial" panose="020B0604020202020204" pitchFamily="34" charset="0"/>
                        </a:rPr>
                        <a:t>     Engine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r>
              <a:tr h="119257">
                <a:tc>
                  <a:txBody>
                    <a:bodyPr/>
                    <a:lstStyle/>
                    <a:p>
                      <a:pPr algn="l" rtl="0" fontAlgn="ctr"/>
                      <a:r>
                        <a:rPr lang="en-US" sz="600" b="0" i="0" u="none" strike="noStrike">
                          <a:effectLst/>
                          <a:latin typeface="Arial" panose="020B0604020202020204" pitchFamily="34" charset="0"/>
                        </a:rPr>
                        <a:t>     Water Tender (Support)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r>
              <a:tr h="108827">
                <a:tc>
                  <a:txBody>
                    <a:bodyPr/>
                    <a:lstStyle/>
                    <a:p>
                      <a:pPr algn="l" rtl="0" fontAlgn="ctr"/>
                      <a:r>
                        <a:rPr lang="en-US" sz="600" b="0" i="0" u="none" strike="noStrike">
                          <a:effectLst/>
                          <a:latin typeface="Arial" panose="020B0604020202020204" pitchFamily="34" charset="0"/>
                        </a:rPr>
                        <a:t>     Water Tender (Tactical)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r>
              <a:tr h="119257">
                <a:tc>
                  <a:txBody>
                    <a:bodyPr/>
                    <a:lstStyle/>
                    <a:p>
                      <a:pPr algn="l" rtl="0" fontAlgn="ctr"/>
                      <a:r>
                        <a:rPr lang="en-US" sz="700" b="0" i="0" u="none" strike="noStrike">
                          <a:effectLst/>
                          <a:latin typeface="Arial" panose="020B0604020202020204" pitchFamily="34" charset="0"/>
                        </a:rPr>
                        <a:t>Weed Washing 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7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17655">
                <a:tc>
                  <a:txBody>
                    <a:bodyPr/>
                    <a:lstStyle/>
                    <a:p>
                      <a:pPr algn="l" rtl="0" fontAlgn="ctr"/>
                      <a:r>
                        <a:rPr lang="en-US" sz="700" b="0" i="0" u="none" strike="noStrike">
                          <a:effectLst/>
                          <a:latin typeface="Arial" panose="020B0604020202020204" pitchFamily="34" charset="0"/>
                        </a:rPr>
                        <a:t>Clerical Support Unit (National in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3366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3366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sngStrike">
                          <a:solidFill>
                            <a:srgbClr val="3366FF"/>
                          </a:solidFill>
                          <a:effectLst/>
                          <a:latin typeface="Arial" panose="020B0604020202020204" pitchFamily="34" charset="0"/>
                        </a:rPr>
                        <a:t> </a:t>
                      </a:r>
                      <a:endParaRPr lang="en-US" sz="700" b="1" i="0" u="none" strike="noStrike">
                        <a:solidFill>
                          <a:srgbClr val="3366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700" b="1" i="0" u="none" strike="noStrike">
                          <a:solidFill>
                            <a:srgbClr val="3366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3366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00FF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sngStrike">
                          <a:effectLst/>
                          <a:latin typeface="Arial" panose="020B0604020202020204" pitchFamily="34" charset="0"/>
                        </a:rPr>
                        <a:t> </a:t>
                      </a:r>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sngStrike">
                          <a:solidFill>
                            <a:srgbClr val="4F81BD"/>
                          </a:solidFill>
                          <a:effectLst/>
                          <a:latin typeface="Arial" panose="020B0604020202020204" pitchFamily="34" charset="0"/>
                        </a:rPr>
                        <a:t> </a:t>
                      </a:r>
                      <a:endParaRPr lang="en-US" sz="700" b="1" i="0" u="none" strike="noStrike">
                        <a:solidFill>
                          <a:srgbClr val="4F81BD"/>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sngStrike">
                          <a:solidFill>
                            <a:srgbClr val="4F81BD"/>
                          </a:solidFill>
                          <a:effectLst/>
                          <a:latin typeface="Arial" panose="020B0604020202020204" pitchFamily="34" charset="0"/>
                        </a:rPr>
                        <a:t> </a:t>
                      </a:r>
                      <a:endParaRPr lang="en-US" sz="700" b="1" i="0" u="none" strike="noStrike">
                        <a:solidFill>
                          <a:srgbClr val="4F81BD"/>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sngStrike">
                          <a:solidFill>
                            <a:srgbClr val="3366FF"/>
                          </a:solidFill>
                          <a:effectLst/>
                          <a:latin typeface="Arial" panose="020B0604020202020204" pitchFamily="34" charset="0"/>
                        </a:rPr>
                        <a:t> </a:t>
                      </a:r>
                      <a:endParaRPr lang="en-US" sz="700" b="1" i="0" u="none" strike="noStrike">
                        <a:solidFill>
                          <a:srgbClr val="3366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sngStrike">
                          <a:effectLst/>
                          <a:latin typeface="Arial" panose="020B0604020202020204" pitchFamily="34" charset="0"/>
                        </a:rPr>
                        <a:t> </a:t>
                      </a:r>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sngStrike">
                          <a:solidFill>
                            <a:srgbClr val="4F81BD"/>
                          </a:solidFill>
                          <a:effectLst/>
                          <a:latin typeface="Arial" panose="020B0604020202020204" pitchFamily="34" charset="0"/>
                        </a:rPr>
                        <a:t> </a:t>
                      </a:r>
                      <a:endParaRPr lang="en-US" sz="700" b="1" i="0" u="none" strike="noStrike">
                        <a:solidFill>
                          <a:srgbClr val="4F81BD"/>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sngStrike">
                          <a:solidFill>
                            <a:srgbClr val="4F81BD"/>
                          </a:solidFill>
                          <a:effectLst/>
                          <a:latin typeface="Arial" panose="020B0604020202020204" pitchFamily="34" charset="0"/>
                        </a:rPr>
                        <a:t> </a:t>
                      </a:r>
                      <a:endParaRPr lang="en-US" sz="700" b="1" i="0" u="none" strike="noStrike">
                        <a:solidFill>
                          <a:srgbClr val="4F81BD"/>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sngStrike">
                          <a:solidFill>
                            <a:srgbClr val="3366FF"/>
                          </a:solidFill>
                          <a:effectLst/>
                          <a:latin typeface="Arial" panose="020B0604020202020204" pitchFamily="34" charset="0"/>
                        </a:rPr>
                        <a:t> </a:t>
                      </a:r>
                      <a:endParaRPr lang="en-US" sz="700" b="1" i="0" u="none" strike="noStrike">
                        <a:solidFill>
                          <a:srgbClr val="3366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19257">
                <a:tc>
                  <a:txBody>
                    <a:bodyPr/>
                    <a:lstStyle/>
                    <a:p>
                      <a:pPr algn="l" rtl="0" fontAlgn="ctr"/>
                      <a:r>
                        <a:rPr lang="en-US" sz="700" b="0" i="0" u="none" strike="noStrike">
                          <a:effectLst/>
                          <a:latin typeface="Arial" panose="020B0604020202020204" pitchFamily="34" charset="0"/>
                        </a:rPr>
                        <a:t>Faller Module (Single and Module)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948A54"/>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15629">
                <a:tc>
                  <a:txBody>
                    <a:bodyPr/>
                    <a:lstStyle/>
                    <a:p>
                      <a:pPr algn="l" rtl="0" fontAlgn="ctr"/>
                      <a:r>
                        <a:rPr lang="en-US" sz="700" b="0" i="0" u="none" strike="noStrike">
                          <a:effectLst/>
                          <a:latin typeface="Arial" panose="020B0604020202020204" pitchFamily="34" charset="0"/>
                        </a:rPr>
                        <a:t>Heavy Equipment: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ctr"/>
                      <a:r>
                        <a:rPr lang="en-US" sz="700" b="1" i="0" u="none" strike="noStrike">
                          <a:solidFill>
                            <a:srgbClr val="948A54"/>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rowSpan="5">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r>
              <a:tr h="108827">
                <a:tc>
                  <a:txBody>
                    <a:bodyPr/>
                    <a:lstStyle/>
                    <a:p>
                      <a:pPr algn="l" rtl="0" fontAlgn="ctr"/>
                      <a:r>
                        <a:rPr lang="en-US" sz="600" b="0" i="0" u="none" strike="noStrike">
                          <a:effectLst/>
                          <a:latin typeface="Arial" panose="020B0604020202020204" pitchFamily="34" charset="0"/>
                        </a:rPr>
                        <a:t>     Dozer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vMerge="1">
                  <a:txBody>
                    <a:bodyPr/>
                    <a:lstStyle/>
                    <a:p>
                      <a:endParaRPr lang="en-US"/>
                    </a:p>
                  </a:txBody>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r>
              <a:tr h="108827">
                <a:tc>
                  <a:txBody>
                    <a:bodyPr/>
                    <a:lstStyle/>
                    <a:p>
                      <a:pPr algn="l" rtl="0" fontAlgn="ctr"/>
                      <a:r>
                        <a:rPr lang="en-US" sz="600" b="0" i="0" u="none" strike="noStrike">
                          <a:effectLst/>
                          <a:latin typeface="Arial" panose="020B0604020202020204" pitchFamily="34" charset="0"/>
                        </a:rPr>
                        <a:t>     Tractor Plow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vMerge="1">
                  <a:txBody>
                    <a:bodyPr/>
                    <a:lstStyle/>
                    <a:p>
                      <a:endParaRPr lang="en-US"/>
                    </a:p>
                  </a:txBody>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r>
              <a:tr h="108827">
                <a:tc>
                  <a:txBody>
                    <a:bodyPr/>
                    <a:lstStyle/>
                    <a:p>
                      <a:pPr algn="l" rtl="0" fontAlgn="ctr"/>
                      <a:r>
                        <a:rPr lang="en-US" sz="600" b="0" i="0" u="none" strike="noStrike">
                          <a:effectLst/>
                          <a:latin typeface="Arial" panose="020B0604020202020204" pitchFamily="34" charset="0"/>
                        </a:rPr>
                        <a:t>     Excavator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ctr"/>
                      <a:r>
                        <a:rPr lang="en-US" sz="700" b="0"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vMerge="1">
                  <a:txBody>
                    <a:bodyPr/>
                    <a:lstStyle/>
                    <a:p>
                      <a:endParaRPr lang="en-US"/>
                    </a:p>
                  </a:txBody>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r>
              <a:tr h="108827">
                <a:tc>
                  <a:txBody>
                    <a:bodyPr/>
                    <a:lstStyle/>
                    <a:p>
                      <a:pPr algn="l" rtl="0" fontAlgn="ctr"/>
                      <a:r>
                        <a:rPr lang="en-US" sz="600" b="0" i="0" u="none" strike="noStrike">
                          <a:effectLst/>
                          <a:latin typeface="Arial" panose="020B0604020202020204" pitchFamily="34" charset="0"/>
                        </a:rPr>
                        <a:t>     Transport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0"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vMerge="1">
                  <a:txBody>
                    <a:bodyPr/>
                    <a:lstStyle/>
                    <a:p>
                      <a:endParaRPr lang="en-US"/>
                    </a:p>
                  </a:txBody>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r>
              <a:tr h="119257">
                <a:tc>
                  <a:txBody>
                    <a:bodyPr/>
                    <a:lstStyle/>
                    <a:p>
                      <a:pPr algn="l" rtl="0" fontAlgn="ctr"/>
                      <a:r>
                        <a:rPr lang="en-US" sz="700" b="0" i="0" u="none" strike="noStrike">
                          <a:effectLst/>
                          <a:latin typeface="Arial" panose="020B0604020202020204" pitchFamily="34" charset="0"/>
                        </a:rPr>
                        <a:t>Mechanic with Service Truck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948A54"/>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19257">
                <a:tc>
                  <a:txBody>
                    <a:bodyPr/>
                    <a:lstStyle/>
                    <a:p>
                      <a:pPr algn="l" rtl="0" fontAlgn="ctr"/>
                      <a:r>
                        <a:rPr lang="en-US" sz="700" b="0" i="0" u="none" strike="noStrike">
                          <a:effectLst/>
                          <a:latin typeface="Arial" panose="020B0604020202020204" pitchFamily="34" charset="0"/>
                        </a:rPr>
                        <a:t>Tent and Canopy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948A54"/>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19257">
                <a:tc>
                  <a:txBody>
                    <a:bodyPr/>
                    <a:lstStyle/>
                    <a:p>
                      <a:pPr algn="l" rtl="0" fontAlgn="ctr"/>
                      <a:r>
                        <a:rPr lang="en-US" sz="700" b="0" i="0" u="none" strike="noStrike">
                          <a:effectLst/>
                          <a:latin typeface="Arial" panose="020B0604020202020204" pitchFamily="34" charset="0"/>
                        </a:rPr>
                        <a:t>Gray Water Truck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rowSpan="3">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217655">
                <a:tc>
                  <a:txBody>
                    <a:bodyPr/>
                    <a:lstStyle/>
                    <a:p>
                      <a:pPr algn="l" rtl="0" fontAlgn="ctr"/>
                      <a:r>
                        <a:rPr lang="en-US" sz="700" b="0" i="0" u="none" strike="noStrike">
                          <a:effectLst/>
                          <a:latin typeface="Arial" panose="020B0604020202020204" pitchFamily="34" charset="0"/>
                        </a:rPr>
                        <a:t>Handwashing Station, Trailer Mounted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vMerge="1">
                  <a:txBody>
                    <a:bodyPr/>
                    <a:lstStyle/>
                    <a:p>
                      <a:endParaRPr lang="en-US"/>
                    </a:p>
                  </a:txBody>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119257">
                <a:tc>
                  <a:txBody>
                    <a:bodyPr/>
                    <a:lstStyle/>
                    <a:p>
                      <a:pPr algn="l" rtl="0" fontAlgn="ctr"/>
                      <a:r>
                        <a:rPr lang="en-US" sz="700" b="0" i="0" u="none" strike="noStrike">
                          <a:effectLst/>
                          <a:latin typeface="Arial" panose="020B0604020202020204" pitchFamily="34" charset="0"/>
                        </a:rPr>
                        <a:t>Potable Water Truck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vMerge="1">
                  <a:txBody>
                    <a:bodyPr/>
                    <a:lstStyle/>
                    <a:p>
                      <a:endParaRPr lang="en-US"/>
                    </a:p>
                  </a:txBody>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r h="119257">
                <a:tc>
                  <a:txBody>
                    <a:bodyPr/>
                    <a:lstStyle/>
                    <a:p>
                      <a:pPr algn="l" rtl="0" fontAlgn="ctr"/>
                      <a:r>
                        <a:rPr lang="en-US" sz="700" b="0" i="0" u="none" strike="noStrike">
                          <a:effectLst/>
                          <a:latin typeface="Arial" panose="020B0604020202020204" pitchFamily="34" charset="0"/>
                        </a:rPr>
                        <a:t>Mobile Laundry </a:t>
                      </a:r>
                      <a:r>
                        <a:rPr lang="en-US" sz="700" b="0" i="0" u="none" strike="noStrike">
                          <a:solidFill>
                            <a:srgbClr val="FF0000"/>
                          </a:solidFill>
                          <a:effectLst/>
                          <a:latin typeface="Arial" panose="020B0604020202020204" pitchFamily="34" charset="0"/>
                        </a:rPr>
                        <a:t>(National in 2018)</a:t>
                      </a:r>
                      <a:endParaRPr lang="en-US" sz="7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19257">
                <a:tc>
                  <a:txBody>
                    <a:bodyPr/>
                    <a:lstStyle/>
                    <a:p>
                      <a:pPr algn="l" rtl="0" fontAlgn="ctr"/>
                      <a:r>
                        <a:rPr lang="en-US" sz="700" b="0" i="0" u="none" strike="noStrike">
                          <a:effectLst/>
                          <a:latin typeface="Arial" panose="020B0604020202020204" pitchFamily="34" charset="0"/>
                        </a:rPr>
                        <a:t>Toilet, Portable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rowSpan="3">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217655">
                <a:tc>
                  <a:txBody>
                    <a:bodyPr/>
                    <a:lstStyle/>
                    <a:p>
                      <a:pPr algn="l" rtl="0" fontAlgn="ctr"/>
                      <a:r>
                        <a:rPr lang="en-US" sz="700" b="0" i="0" u="none" strike="noStrike">
                          <a:effectLst/>
                          <a:latin typeface="Arial" panose="020B0604020202020204" pitchFamily="34" charset="0"/>
                        </a:rPr>
                        <a:t>Toilet, Portable, Wheelchair Accessible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vMerge="1">
                  <a:txBody>
                    <a:bodyPr/>
                    <a:lstStyle/>
                    <a:p>
                      <a:endParaRPr lang="en-US"/>
                    </a:p>
                  </a:txBody>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119257">
                <a:tc>
                  <a:txBody>
                    <a:bodyPr/>
                    <a:lstStyle/>
                    <a:p>
                      <a:pPr algn="l" rtl="0" fontAlgn="ctr"/>
                      <a:r>
                        <a:rPr lang="en-US" sz="700" b="0" i="0" u="none" strike="noStrike">
                          <a:effectLst/>
                          <a:latin typeface="Arial" panose="020B0604020202020204" pitchFamily="34" charset="0"/>
                        </a:rPr>
                        <a:t>Handwashing Station, Portable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7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700" b="1" i="0" u="none" strike="noStrike">
                          <a:solidFill>
                            <a:srgbClr val="948A54"/>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vMerge="1">
                  <a:txBody>
                    <a:bodyPr/>
                    <a:lstStyle/>
                    <a:p>
                      <a:endParaRPr lang="en-US"/>
                    </a:p>
                  </a:txBody>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7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700" b="1" i="0" u="none" strike="noStrike" dirty="0">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34907874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95363" y="161925"/>
            <a:ext cx="7940675" cy="993775"/>
          </a:xfrm>
        </p:spPr>
        <p:txBody>
          <a:bodyPr/>
          <a:lstStyle/>
          <a:p>
            <a:r>
              <a:rPr lang="en-US" sz="3200" dirty="0" smtClean="0"/>
              <a:t>National Solicitation Plan for I-BPAs:</a:t>
            </a:r>
            <a:br>
              <a:rPr lang="en-US" sz="3200" dirty="0" smtClean="0"/>
            </a:br>
            <a:r>
              <a:rPr lang="en-US" sz="2400" dirty="0" smtClean="0"/>
              <a:t>Locals</a:t>
            </a:r>
          </a:p>
        </p:txBody>
      </p:sp>
      <p:sp>
        <p:nvSpPr>
          <p:cNvPr id="6147" name="Slide Number Placeholder 3"/>
          <p:cNvSpPr>
            <a:spLocks noGrp="1"/>
          </p:cNvSpPr>
          <p:nvPr>
            <p:ph type="sldNum" sz="quarter" idx="10"/>
          </p:nvPr>
        </p:nvSpPr>
        <p:spPr>
          <a:noFill/>
        </p:spPr>
        <p:txBody>
          <a:bodyPr/>
          <a:lstStyle/>
          <a:p>
            <a:fld id="{29722CCB-1E16-4B38-A0BB-F94ABA483369}" type="slidenum">
              <a:rPr lang="en-US" smtClean="0"/>
              <a:pPr/>
              <a:t>11</a:t>
            </a:fld>
            <a:endParaRPr lang="en-US" smtClean="0"/>
          </a:p>
        </p:txBody>
      </p:sp>
      <p:sp>
        <p:nvSpPr>
          <p:cNvPr id="7" name="Footer Placeholder 4"/>
          <p:cNvSpPr txBox="1">
            <a:spLocks noGrp="1"/>
          </p:cNvSpPr>
          <p:nvPr/>
        </p:nvSpPr>
        <p:spPr bwMode="auto">
          <a:xfrm>
            <a:off x="0" y="6085107"/>
            <a:ext cx="833437" cy="633412"/>
          </a:xfrm>
          <a:prstGeom prst="rect">
            <a:avLst/>
          </a:prstGeom>
          <a:noFill/>
          <a:ln w="9525">
            <a:noFill/>
            <a:miter lim="800000"/>
            <a:headEnd/>
            <a:tailEnd/>
          </a:ln>
        </p:spPr>
        <p:txBody>
          <a:bodyPr/>
          <a:lstStyle/>
          <a:p>
            <a:pPr algn="ctr" eaLnBrk="0" hangingPunct="0"/>
            <a:r>
              <a:rPr lang="en-US" sz="800" dirty="0">
                <a:solidFill>
                  <a:schemeClr val="bg1"/>
                </a:solidFill>
              </a:rPr>
              <a:t>Acquisition Management</a:t>
            </a:r>
          </a:p>
          <a:p>
            <a:pPr algn="ctr" eaLnBrk="0" hangingPunct="0"/>
            <a:r>
              <a:rPr lang="en-US" sz="800" dirty="0">
                <a:solidFill>
                  <a:schemeClr val="bg1"/>
                </a:solidFill>
              </a:rPr>
              <a:t>USDA Forest Service  </a:t>
            </a:r>
          </a:p>
        </p:txBody>
      </p:sp>
      <p:sp>
        <p:nvSpPr>
          <p:cNvPr id="8" name="Rectangle 7"/>
          <p:cNvSpPr/>
          <p:nvPr/>
        </p:nvSpPr>
        <p:spPr>
          <a:xfrm>
            <a:off x="1130300" y="5313520"/>
            <a:ext cx="7705723"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hlinkClick r:id="rId3"/>
              </a:rPr>
              <a:t>http://</a:t>
            </a:r>
            <a:r>
              <a:rPr lang="en-US" sz="2400" dirty="0" smtClean="0">
                <a:latin typeface="Arial" panose="020B0604020202020204" pitchFamily="34" charset="0"/>
                <a:cs typeface="Arial" panose="020B0604020202020204" pitchFamily="34" charset="0"/>
                <a:hlinkClick r:id="rId3"/>
              </a:rPr>
              <a:t>www.fs.fed.us/business/incident/compsolplan.php</a:t>
            </a:r>
            <a:endParaRPr lang="en-US" sz="2400" dirty="0" smtClean="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10338888"/>
              </p:ext>
            </p:extLst>
          </p:nvPr>
        </p:nvGraphicFramePr>
        <p:xfrm>
          <a:off x="1489596" y="1711108"/>
          <a:ext cx="6934202" cy="3467100"/>
        </p:xfrm>
        <a:graphic>
          <a:graphicData uri="http://schemas.openxmlformats.org/drawingml/2006/table">
            <a:tbl>
              <a:tblPr/>
              <a:tblGrid>
                <a:gridCol w="2021888"/>
                <a:gridCol w="355311"/>
                <a:gridCol w="346851"/>
                <a:gridCol w="329931"/>
                <a:gridCol w="327112"/>
                <a:gridCol w="329931"/>
                <a:gridCol w="329931"/>
                <a:gridCol w="329931"/>
                <a:gridCol w="327112"/>
                <a:gridCol w="327112"/>
                <a:gridCol w="327112"/>
                <a:gridCol w="321472"/>
                <a:gridCol w="315832"/>
                <a:gridCol w="315832"/>
                <a:gridCol w="315832"/>
                <a:gridCol w="313012"/>
              </a:tblGrid>
              <a:tr h="161925">
                <a:tc rowSpan="2">
                  <a:txBody>
                    <a:bodyPr/>
                    <a:lstStyle/>
                    <a:p>
                      <a:pPr algn="ctr" rtl="0" fontAlgn="ctr"/>
                      <a:r>
                        <a:rPr lang="en-US" sz="1200" b="1" i="0" u="none" strike="noStrike">
                          <a:solidFill>
                            <a:srgbClr val="FFFFFF"/>
                          </a:solidFill>
                          <a:effectLst/>
                          <a:latin typeface="Arial" panose="020B0604020202020204" pitchFamily="34" charset="0"/>
                        </a:rPr>
                        <a:t>Equipment Category</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66092"/>
                    </a:solidFill>
                  </a:tcPr>
                </a:tc>
                <a:tc gridSpan="15">
                  <a:txBody>
                    <a:bodyPr/>
                    <a:lstStyle/>
                    <a:p>
                      <a:pPr algn="ctr" rtl="0" fontAlgn="b"/>
                      <a:r>
                        <a:rPr lang="en-US" sz="1000" b="1" i="0" u="none" strike="noStrike">
                          <a:solidFill>
                            <a:srgbClr val="FFFFFF"/>
                          </a:solidFill>
                          <a:effectLst/>
                          <a:latin typeface="Arial" panose="020B0604020202020204" pitchFamily="34" charset="0"/>
                        </a:rPr>
                        <a:t>Solicitation Year for Incident Blanket Purchase Agreements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275">
                <a:tc vMerge="1">
                  <a:txBody>
                    <a:bodyPr/>
                    <a:lstStyle/>
                    <a:p>
                      <a:endParaRPr lang="en-US"/>
                    </a:p>
                  </a:txBody>
                  <a:tcPr/>
                </a:tc>
                <a:tc>
                  <a:txBody>
                    <a:bodyPr/>
                    <a:lstStyle/>
                    <a:p>
                      <a:pPr algn="ctr" fontAlgn="ctr"/>
                      <a:r>
                        <a:rPr lang="en-US" sz="1000" b="1" i="0" u="none" strike="noStrike">
                          <a:effectLst/>
                          <a:latin typeface="Arial" panose="020B0604020202020204" pitchFamily="34" charset="0"/>
                        </a:rPr>
                        <a:t>FY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effectLst/>
                          <a:latin typeface="Arial" panose="020B0604020202020204" pitchFamily="34" charset="0"/>
                        </a:rPr>
                        <a:t>FY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948A54"/>
                          </a:solidFill>
                          <a:effectLst/>
                          <a:latin typeface="Arial" panose="020B0604020202020204" pitchFamily="34" charset="0"/>
                        </a:rPr>
                        <a:t>FY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effectLst/>
                          <a:latin typeface="Arial" panose="020B0604020202020204" pitchFamily="34" charset="0"/>
                        </a:rPr>
                        <a:t>FY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effectLst/>
                          <a:latin typeface="Arial" panose="020B0604020202020204" pitchFamily="34" charset="0"/>
                        </a:rPr>
                        <a:t>FY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effectLst/>
                          <a:latin typeface="Arial" panose="020B0604020202020204" pitchFamily="34" charset="0"/>
                        </a:rPr>
                        <a:t>FY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effectLst/>
                          <a:latin typeface="Arial" panose="020B0604020202020204" pitchFamily="34" charset="0"/>
                        </a:rPr>
                        <a:t>FY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effectLst/>
                          <a:latin typeface="Arial" panose="020B0604020202020204" pitchFamily="34" charset="0"/>
                        </a:rPr>
                        <a:t>FY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effectLst/>
                          <a:latin typeface="Arial" panose="020B0604020202020204" pitchFamily="34" charset="0"/>
                        </a:rPr>
                        <a:t>FY 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effectLst/>
                          <a:latin typeface="Arial" panose="020B0604020202020204" pitchFamily="34" charset="0"/>
                        </a:rPr>
                        <a:t>FY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effectLst/>
                          <a:latin typeface="Arial" panose="020B0604020202020204" pitchFamily="34" charset="0"/>
                        </a:rPr>
                        <a:t>FY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effectLst/>
                          <a:latin typeface="Arial" panose="020B0604020202020204" pitchFamily="34" charset="0"/>
                        </a:rPr>
                        <a:t>FY 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52400">
                <a:tc>
                  <a:txBody>
                    <a:bodyPr/>
                    <a:lstStyle/>
                    <a:p>
                      <a:pPr algn="l" rtl="0" fontAlgn="ctr"/>
                      <a:r>
                        <a:rPr lang="en-US" sz="1000" b="1" i="0" u="none" strike="noStrike">
                          <a:solidFill>
                            <a:srgbClr val="FFFFFF"/>
                          </a:solidFill>
                          <a:effectLst/>
                          <a:latin typeface="Arial" panose="020B0604020202020204" pitchFamily="34" charset="0"/>
                        </a:rPr>
                        <a:t>Local </a:t>
                      </a:r>
                      <a:r>
                        <a:rPr lang="en-US" sz="900" b="1" i="0" u="none" strike="noStrike">
                          <a:solidFill>
                            <a:srgbClr val="FFFFFF"/>
                          </a:solidFill>
                          <a:effectLst/>
                          <a:latin typeface="Arial" panose="020B0604020202020204" pitchFamily="34" charset="0"/>
                        </a:rPr>
                        <a:t> (see Exhibit B)</a:t>
                      </a:r>
                      <a:endParaRPr lang="en-US" sz="1000" b="1"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000" b="1"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10">
                  <a:txBody>
                    <a:bodyPr/>
                    <a:lstStyle/>
                    <a:p>
                      <a:pPr algn="l" fontAlgn="b"/>
                      <a:r>
                        <a:rPr lang="en-US" sz="10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0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0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000" b="1" i="0" u="none" strike="noStrike">
                          <a:solidFill>
                            <a:srgbClr val="FFFF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2400">
                <a:tc>
                  <a:txBody>
                    <a:bodyPr/>
                    <a:lstStyle/>
                    <a:p>
                      <a:pPr algn="l" rtl="0" fontAlgn="b"/>
                      <a:r>
                        <a:rPr lang="en-US" sz="1000" b="0" i="0" u="none" strike="noStrike">
                          <a:effectLst/>
                          <a:latin typeface="Arial" panose="020B0604020202020204" pitchFamily="34" charset="0"/>
                        </a:rPr>
                        <a:t>Fuel Tender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1" i="0" u="none" strike="noStrike">
                          <a:solidFill>
                            <a:srgbClr val="948A54"/>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52400">
                <a:tc>
                  <a:txBody>
                    <a:bodyPr/>
                    <a:lstStyle/>
                    <a:p>
                      <a:pPr algn="l" rtl="0" fontAlgn="b"/>
                      <a:r>
                        <a:rPr lang="en-US" sz="1000" b="0" i="0" u="none" strike="noStrike">
                          <a:effectLst/>
                          <a:latin typeface="Arial" panose="020B0604020202020204" pitchFamily="34" charset="0"/>
                        </a:rPr>
                        <a:t>Helicopter Operations Support Trailer (National in 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1" i="0" u="none" strike="noStrike">
                          <a:solidFill>
                            <a:srgbClr val="3366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noStrike">
                          <a:solidFill>
                            <a:srgbClr val="3366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00" b="0" i="0" u="none" strike="sngStrike">
                          <a:solidFill>
                            <a:srgbClr val="948A54"/>
                          </a:solidFill>
                          <a:effectLst/>
                          <a:latin typeface="Arial" panose="020B0604020202020204" pitchFamily="34" charset="0"/>
                        </a:rPr>
                        <a:t> </a:t>
                      </a:r>
                      <a:endParaRPr lang="en-US" sz="1000" b="0" i="0" u="none" strike="noStrike">
                        <a:solidFill>
                          <a:srgbClr val="948A54"/>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sngStrike">
                          <a:solidFill>
                            <a:srgbClr val="0000FF"/>
                          </a:solidFill>
                          <a:effectLst/>
                          <a:latin typeface="Arial" panose="020B0604020202020204" pitchFamily="34" charset="0"/>
                        </a:rPr>
                        <a:t> </a:t>
                      </a:r>
                      <a:endParaRPr lang="en-US" sz="1000" b="1" i="0" u="none" strike="noStrike">
                        <a:solidFill>
                          <a:srgbClr val="0000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1000" b="0" i="0" u="none" strike="sngStrike">
                          <a:solidFill>
                            <a:srgbClr val="0000FF"/>
                          </a:solidFill>
                          <a:effectLst/>
                          <a:latin typeface="Arial" panose="020B0604020202020204" pitchFamily="34" charset="0"/>
                        </a:rPr>
                        <a:t> </a:t>
                      </a:r>
                      <a:endParaRPr lang="en-US" sz="1000" b="0"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00" b="0" i="0" u="none" strike="sngStrike">
                          <a:solidFill>
                            <a:srgbClr val="0000FF"/>
                          </a:solidFill>
                          <a:effectLst/>
                          <a:latin typeface="Arial" panose="020B0604020202020204" pitchFamily="34" charset="0"/>
                        </a:rPr>
                        <a:t> </a:t>
                      </a:r>
                      <a:endParaRPr lang="en-US" sz="1000" b="0"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1" i="0" u="none" strike="sngStrike">
                          <a:solidFill>
                            <a:srgbClr val="0000FF"/>
                          </a:solidFill>
                          <a:effectLst/>
                          <a:latin typeface="Arial" panose="020B0604020202020204" pitchFamily="34" charset="0"/>
                        </a:rPr>
                        <a:t> </a:t>
                      </a:r>
                      <a:endParaRPr lang="en-US" sz="1000" b="1" i="0" u="none" strike="noStrike">
                        <a:solidFill>
                          <a:srgbClr val="0000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00" b="0" i="0" u="none" strike="sngStrike">
                          <a:solidFill>
                            <a:srgbClr val="0000FF"/>
                          </a:solidFill>
                          <a:effectLst/>
                          <a:latin typeface="Arial" panose="020B0604020202020204" pitchFamily="34" charset="0"/>
                        </a:rPr>
                        <a:t> </a:t>
                      </a:r>
                      <a:endParaRPr lang="en-US" sz="1000" b="0"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1000" b="0" i="0" u="none" strike="sngStrike">
                          <a:solidFill>
                            <a:srgbClr val="0000FF"/>
                          </a:solidFill>
                          <a:effectLst/>
                          <a:latin typeface="Arial" panose="020B0604020202020204" pitchFamily="34" charset="0"/>
                        </a:rPr>
                        <a:t> </a:t>
                      </a:r>
                      <a:endParaRPr lang="en-US" sz="1000" b="0"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00" b="0" i="0" u="none" strike="sngStrike">
                          <a:solidFill>
                            <a:srgbClr val="0000FF"/>
                          </a:solidFill>
                          <a:effectLst/>
                          <a:latin typeface="Arial" panose="020B0604020202020204" pitchFamily="34" charset="0"/>
                        </a:rPr>
                        <a:t> </a:t>
                      </a:r>
                      <a:endParaRPr lang="en-US" sz="1000" b="0"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000" b="1" i="0" u="none" strike="sngStrike">
                          <a:solidFill>
                            <a:srgbClr val="0000FF"/>
                          </a:solidFill>
                          <a:effectLst/>
                          <a:latin typeface="Arial" panose="020B0604020202020204" pitchFamily="34" charset="0"/>
                        </a:rPr>
                        <a:t> </a:t>
                      </a:r>
                      <a:endParaRPr lang="en-US" sz="1000" b="1"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00" b="0" i="0" u="none" strike="sngStrike">
                          <a:solidFill>
                            <a:srgbClr val="0000FF"/>
                          </a:solidFill>
                          <a:effectLst/>
                          <a:latin typeface="Arial" panose="020B0604020202020204" pitchFamily="34" charset="0"/>
                        </a:rPr>
                        <a:t> </a:t>
                      </a:r>
                      <a:endParaRPr lang="en-US" sz="1000" b="0"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1000" b="0" i="0" u="none" strike="sngStrike">
                          <a:solidFill>
                            <a:srgbClr val="0000FF"/>
                          </a:solidFill>
                          <a:effectLst/>
                          <a:latin typeface="Arial" panose="020B0604020202020204" pitchFamily="34" charset="0"/>
                        </a:rPr>
                        <a:t> </a:t>
                      </a:r>
                      <a:endParaRPr lang="en-US" sz="1000" b="0"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00" b="0" i="0" u="none" strike="sngStrike">
                          <a:solidFill>
                            <a:srgbClr val="0000FF"/>
                          </a:solidFill>
                          <a:effectLst/>
                          <a:latin typeface="Arial" panose="020B0604020202020204" pitchFamily="34" charset="0"/>
                        </a:rPr>
                        <a:t> </a:t>
                      </a:r>
                      <a:endParaRPr lang="en-US" sz="1000" b="0"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000" b="1" i="0" u="none" strike="sngStrike">
                          <a:solidFill>
                            <a:srgbClr val="0000FF"/>
                          </a:solidFill>
                          <a:effectLst/>
                          <a:latin typeface="Arial" panose="020B0604020202020204" pitchFamily="34" charset="0"/>
                        </a:rPr>
                        <a:t> </a:t>
                      </a:r>
                      <a:endParaRPr lang="en-US" sz="1000" b="1" i="0" u="none" strike="noStrike">
                        <a:solidFill>
                          <a:srgbClr val="0000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323850">
                <a:tc>
                  <a:txBody>
                    <a:bodyPr/>
                    <a:lstStyle/>
                    <a:p>
                      <a:pPr algn="l" rtl="0" fontAlgn="b"/>
                      <a:r>
                        <a:rPr lang="en-US" sz="1000" b="0" i="0" u="none" strike="noStrike">
                          <a:effectLst/>
                          <a:latin typeface="Arial" panose="020B0604020202020204" pitchFamily="34" charset="0"/>
                        </a:rPr>
                        <a:t>Vehicle with Driver (includes Passenger Vehicles and Trucks)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1" i="0" u="none" strike="noStrike">
                          <a:solidFill>
                            <a:srgbClr val="948A54"/>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61925">
                <a:tc>
                  <a:txBody>
                    <a:bodyPr/>
                    <a:lstStyle/>
                    <a:p>
                      <a:pPr algn="l" rtl="0" fontAlgn="b"/>
                      <a:r>
                        <a:rPr lang="en-US" sz="1000" b="0" i="0" u="none" strike="noStrike">
                          <a:effectLst/>
                          <a:latin typeface="Arial" panose="020B0604020202020204" pitchFamily="34" charset="0"/>
                        </a:rPr>
                        <a:t>Chipper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632523"/>
                          </a:solidFill>
                          <a:effectLst/>
                          <a:latin typeface="Arial" panose="020B0604020202020204" pitchFamily="34" charset="0"/>
                        </a:rPr>
                        <a: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948A54"/>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61925">
                <a:tc>
                  <a:txBody>
                    <a:bodyPr/>
                    <a:lstStyle/>
                    <a:p>
                      <a:pPr algn="l" rtl="0" fontAlgn="b"/>
                      <a:r>
                        <a:rPr lang="en-US" sz="1000" b="0" i="0" u="none" strike="noStrike">
                          <a:effectLst/>
                          <a:latin typeface="Arial" panose="020B0604020202020204" pitchFamily="34" charset="0"/>
                        </a:rPr>
                        <a:t>Miscellaneous Heavy Equipment:   </a:t>
                      </a:r>
                      <a:r>
                        <a:rPr lang="en-US" sz="10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1000" b="1" i="0" u="none" strike="noStrike">
                          <a:solidFill>
                            <a:srgbClr val="632523"/>
                          </a:solidFill>
                          <a:effectLst/>
                          <a:latin typeface="Arial" panose="020B0604020202020204" pitchFamily="34" charset="0"/>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solidFill>
                            <a:srgbClr val="948A54"/>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10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10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10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1000" b="1" i="0" u="none" strike="noStrike">
                          <a:solidFill>
                            <a:srgbClr val="0000FF"/>
                          </a:solidFill>
                          <a:effectLst/>
                          <a:latin typeface="Arial" panose="020B0604020202020204" pitchFamily="34" charset="0"/>
                        </a:rPr>
                        <a:t>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723900">
                <a:tc>
                  <a:txBody>
                    <a:bodyPr/>
                    <a:lstStyle/>
                    <a:p>
                      <a:pPr algn="l" rtl="0" fontAlgn="ctr"/>
                      <a:r>
                        <a:rPr lang="en-US" sz="900" b="0" i="0" u="none" strike="noStrike">
                          <a:effectLst/>
                          <a:latin typeface="Arial" panose="020B0604020202020204" pitchFamily="34" charset="0"/>
                        </a:rPr>
                        <a:t>     Feller Buncher</a:t>
                      </a:r>
                      <a:br>
                        <a:rPr lang="en-US" sz="900" b="0" i="0" u="none" strike="noStrike">
                          <a:effectLst/>
                          <a:latin typeface="Arial" panose="020B0604020202020204" pitchFamily="34" charset="0"/>
                        </a:rPr>
                      </a:br>
                      <a:r>
                        <a:rPr lang="en-US" sz="900" b="0" i="0" u="none" strike="noStrike">
                          <a:effectLst/>
                          <a:latin typeface="Arial" panose="020B0604020202020204" pitchFamily="34" charset="0"/>
                        </a:rPr>
                        <a:t>     Mulcher/Masticator (Boom Mounted)</a:t>
                      </a:r>
                      <a:br>
                        <a:rPr lang="en-US" sz="900" b="0" i="0" u="none" strike="noStrike">
                          <a:effectLst/>
                          <a:latin typeface="Arial" panose="020B0604020202020204" pitchFamily="34" charset="0"/>
                        </a:rPr>
                      </a:br>
                      <a:r>
                        <a:rPr lang="en-US" sz="900" b="0" i="0" u="none" strike="noStrike">
                          <a:effectLst/>
                          <a:latin typeface="Arial" panose="020B0604020202020204" pitchFamily="34" charset="0"/>
                        </a:rPr>
                        <a:t>     Strip Mulcher/Masticator</a:t>
                      </a:r>
                      <a:br>
                        <a:rPr lang="en-US" sz="900" b="0" i="0" u="none" strike="noStrike">
                          <a:effectLst/>
                          <a:latin typeface="Arial" panose="020B0604020202020204" pitchFamily="34" charset="0"/>
                        </a:rPr>
                      </a:br>
                      <a:r>
                        <a:rPr lang="en-US" sz="900" b="0" i="0" u="none" strike="noStrike">
                          <a:effectLst/>
                          <a:latin typeface="Arial" panose="020B0604020202020204" pitchFamily="34" charset="0"/>
                        </a:rPr>
                        <a:t>     Road Grader</a:t>
                      </a:r>
                      <a:br>
                        <a:rPr lang="en-US" sz="900" b="0" i="0" u="none" strike="noStrike">
                          <a:effectLst/>
                          <a:latin typeface="Arial" panose="020B0604020202020204" pitchFamily="34" charset="0"/>
                        </a:rPr>
                      </a:br>
                      <a:r>
                        <a:rPr lang="en-US" sz="900" b="0" i="0" u="none" strike="noStrike">
                          <a:effectLst/>
                          <a:latin typeface="Arial" panose="020B0604020202020204" pitchFamily="34" charset="0"/>
                        </a:rPr>
                        <a:t>     Skidder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632523"/>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948A54"/>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10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10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ctr" fontAlgn="ctr"/>
                      <a:r>
                        <a:rPr lang="en-US" sz="10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r h="161925">
                <a:tc>
                  <a:txBody>
                    <a:bodyPr/>
                    <a:lstStyle/>
                    <a:p>
                      <a:pPr algn="l" rtl="0" fontAlgn="b"/>
                      <a:r>
                        <a:rPr lang="en-US" sz="1000" b="0" i="0" u="none" strike="noStrike">
                          <a:effectLst/>
                          <a:latin typeface="Arial" panose="020B0604020202020204" pitchFamily="34" charset="0"/>
                        </a:rPr>
                        <a:t>Generic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632523"/>
                          </a:solidFill>
                          <a:effectLst/>
                          <a:latin typeface="Arial" panose="020B0604020202020204" pitchFamily="34" charset="0"/>
                        </a:rPr>
                        <a: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948A54"/>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000" b="1" i="0" u="none" strike="noStrike">
                          <a:solidFill>
                            <a:srgbClr val="0000FF"/>
                          </a:solidFill>
                          <a:effectLst/>
                          <a:latin typeface="Arial" panose="020B0604020202020204" pitchFamily="34" charset="0"/>
                        </a:rPr>
                        <a:t>RR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42875">
                <a:tc gridSpan="16">
                  <a:txBody>
                    <a:bodyPr/>
                    <a:lstStyle/>
                    <a:p>
                      <a:pPr algn="l" fontAlgn="b"/>
                      <a:r>
                        <a:rPr lang="en-US" sz="800" b="0" i="0" u="none" strike="noStrike">
                          <a:effectLst/>
                          <a:latin typeface="Arial" panose="020B0604020202020204" pitchFamily="34" charset="0"/>
                        </a:rPr>
                        <a:t>Computers - The Agency will use commercial procedures, or establish a Regional or Local BPA.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gridSpan="16">
                  <a:txBody>
                    <a:bodyPr/>
                    <a:lstStyle/>
                    <a:p>
                      <a:pPr algn="l" rtl="0" fontAlgn="b"/>
                      <a:r>
                        <a:rPr lang="en-US" sz="800" b="0" i="0" u="none" strike="noStrike">
                          <a:effectLst/>
                          <a:latin typeface="Arial" panose="020B0604020202020204" pitchFamily="34" charset="0"/>
                        </a:rPr>
                        <a:t>Local I-BPAs are optional &amp; solicited at the discretion of each region; therefore, not counted or recognized as a part of the national workload.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6225">
                <a:tc gridSpan="16">
                  <a:txBody>
                    <a:bodyPr/>
                    <a:lstStyle/>
                    <a:p>
                      <a:pPr algn="l" rtl="0" fontAlgn="b"/>
                      <a:r>
                        <a:rPr lang="en-US" sz="800" b="0" i="0" u="none" strike="noStrike">
                          <a:effectLst/>
                          <a:latin typeface="Arial" panose="020B0604020202020204" pitchFamily="34" charset="0"/>
                        </a:rPr>
                        <a:t>Trailers (Clerical Support Unit, Communications Trailer, GIS Unit, and Helicopter Operations Support Trailer) - all trailers were moved from Local and Regional to a National solicitation in 2014, and now done by ISB.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6225">
                <a:tc gridSpan="16">
                  <a:txBody>
                    <a:bodyPr/>
                    <a:lstStyle/>
                    <a:p>
                      <a:pPr algn="l" rtl="0" fontAlgn="b"/>
                      <a:r>
                        <a:rPr lang="en-US" sz="800" b="0" i="0" u="none" strike="noStrike" dirty="0">
                          <a:effectLst/>
                          <a:latin typeface="Arial" panose="020B0604020202020204" pitchFamily="34" charset="0"/>
                        </a:rPr>
                        <a:t>Generic Template is supported in VIPR as a Local solicitation template.  The Generic template can be used to acquire other resources as identified on the Equipment and Method of Hire National Standards Chart, Exhibit 23 in the Interagency Incident Business Management Handbook.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101700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200" dirty="0" smtClean="0"/>
              <a:t>VIPR Activity </a:t>
            </a:r>
            <a:r>
              <a:rPr lang="en-US" sz="3200" dirty="0" smtClean="0"/>
              <a:t>Report</a:t>
            </a:r>
            <a:endParaRPr lang="en-US" sz="3200" dirty="0" smtClean="0"/>
          </a:p>
        </p:txBody>
      </p:sp>
      <p:sp>
        <p:nvSpPr>
          <p:cNvPr id="14340" name="Slide Number Placeholder 3"/>
          <p:cNvSpPr txBox="1">
            <a:spLocks noGrp="1"/>
          </p:cNvSpPr>
          <p:nvPr/>
        </p:nvSpPr>
        <p:spPr bwMode="auto">
          <a:xfrm>
            <a:off x="6915150" y="6650038"/>
            <a:ext cx="2133600" cy="220662"/>
          </a:xfrm>
          <a:prstGeom prst="rect">
            <a:avLst/>
          </a:prstGeom>
          <a:noFill/>
          <a:ln w="9525">
            <a:noFill/>
            <a:miter lim="800000"/>
            <a:headEnd/>
            <a:tailEnd/>
          </a:ln>
        </p:spPr>
        <p:txBody>
          <a:bodyPr/>
          <a:lstStyle/>
          <a:p>
            <a:pPr algn="r" eaLnBrk="0" hangingPunct="0"/>
            <a:fld id="{60CEB954-2E73-4186-AA8C-AD838846EC13}" type="slidenum">
              <a:rPr lang="en-US" sz="800">
                <a:solidFill>
                  <a:schemeClr val="bg1"/>
                </a:solidFill>
              </a:rPr>
              <a:pPr algn="r" eaLnBrk="0" hangingPunct="0"/>
              <a:t>12</a:t>
            </a:fld>
            <a:endParaRPr lang="en-US" sz="800">
              <a:solidFill>
                <a:schemeClr val="bg1"/>
              </a:solidFill>
            </a:endParaRPr>
          </a:p>
        </p:txBody>
      </p:sp>
      <p:sp>
        <p:nvSpPr>
          <p:cNvPr id="14341" name="Footer Placeholder 4"/>
          <p:cNvSpPr txBox="1">
            <a:spLocks noGrp="1"/>
          </p:cNvSpPr>
          <p:nvPr/>
        </p:nvSpPr>
        <p:spPr bwMode="auto">
          <a:xfrm>
            <a:off x="74613" y="6116638"/>
            <a:ext cx="833437" cy="633412"/>
          </a:xfrm>
          <a:prstGeom prst="rect">
            <a:avLst/>
          </a:prstGeom>
          <a:noFill/>
          <a:ln w="9525">
            <a:noFill/>
            <a:miter lim="800000"/>
            <a:headEnd/>
            <a:tailEnd/>
          </a:ln>
        </p:spPr>
        <p:txBody>
          <a:bodyPr/>
          <a:lstStyle/>
          <a:p>
            <a:pPr algn="ctr" eaLnBrk="0" hangingPunct="0"/>
            <a:r>
              <a:rPr lang="en-US" sz="800">
                <a:solidFill>
                  <a:schemeClr val="bg1"/>
                </a:solidFill>
              </a:rPr>
              <a:t>Acquisition Management</a:t>
            </a:r>
          </a:p>
          <a:p>
            <a:pPr algn="ctr" eaLnBrk="0" hangingPunct="0"/>
            <a:r>
              <a:rPr lang="en-US" sz="800">
                <a:solidFill>
                  <a:schemeClr val="bg1"/>
                </a:solidFill>
              </a:rPr>
              <a:t>USDA Forest Service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776983"/>
              </p:ext>
            </p:extLst>
          </p:nvPr>
        </p:nvGraphicFramePr>
        <p:xfrm>
          <a:off x="1691013" y="2029218"/>
          <a:ext cx="6425853" cy="3344446"/>
        </p:xfrm>
        <a:graphic>
          <a:graphicData uri="http://schemas.openxmlformats.org/drawingml/2006/table">
            <a:tbl>
              <a:tblPr/>
              <a:tblGrid>
                <a:gridCol w="860093"/>
                <a:gridCol w="1391440"/>
                <a:gridCol w="1391440"/>
                <a:gridCol w="1391440"/>
                <a:gridCol w="1391440"/>
              </a:tblGrid>
              <a:tr h="1114816">
                <a:tc>
                  <a:txBody>
                    <a:bodyPr/>
                    <a:lstStyle/>
                    <a:p>
                      <a:pPr algn="ctr" fontAlgn="ctr"/>
                      <a:r>
                        <a:rPr lang="en-US" sz="1600" b="0" i="0" u="none" strike="noStrike">
                          <a:effectLst/>
                          <a:latin typeface="Arial" panose="020B0604020202020204" pitchFamily="34" charset="0"/>
                        </a:rPr>
                        <a:t>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600" b="0" i="0" u="none" strike="noStrike">
                          <a:effectLst/>
                          <a:latin typeface="Arial" panose="020B0604020202020204" pitchFamily="34" charset="0"/>
                        </a:rPr>
                        <a:t>Solicitations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600" b="0" i="0" u="none" strike="noStrike">
                          <a:effectLst/>
                          <a:latin typeface="Arial" panose="020B0604020202020204" pitchFamily="34" charset="0"/>
                        </a:rPr>
                        <a:t>Vendor Responses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600" b="0" i="0" u="none" strike="noStrike">
                          <a:effectLst/>
                          <a:latin typeface="Arial" panose="020B0604020202020204" pitchFamily="34" charset="0"/>
                        </a:rPr>
                        <a:t>Signed Agreements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600" b="0" i="0" u="none" strike="noStrike">
                          <a:effectLst/>
                          <a:latin typeface="Arial" panose="020B0604020202020204" pitchFamily="34" charset="0"/>
                        </a:rPr>
                        <a:t>Vendor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371605">
                <a:tc>
                  <a:txBody>
                    <a:bodyPr/>
                    <a:lstStyle/>
                    <a:p>
                      <a:pPr algn="ctr" fontAlgn="ctr"/>
                      <a:r>
                        <a:rPr lang="en-US" sz="1600" b="0" i="0" u="none" strike="noStrike">
                          <a:effectLst/>
                          <a:latin typeface="Arial" panose="020B0604020202020204" pitchFamily="34" charset="0"/>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2251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605">
                <a:tc>
                  <a:txBody>
                    <a:bodyPr/>
                    <a:lstStyle/>
                    <a:p>
                      <a:pPr algn="ctr" fontAlgn="ctr"/>
                      <a:r>
                        <a:rPr lang="en-US" sz="1600" b="0" i="0" u="none" strike="noStrike">
                          <a:effectLst/>
                          <a:latin typeface="Arial" panose="020B0604020202020204" pitchFamily="34" charset="0"/>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0" i="0" u="none" strike="noStrike">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0" i="0" u="none" strike="noStrike">
                          <a:effectLst/>
                          <a:latin typeface="Arial" panose="020B0604020202020204" pitchFamily="34" charset="0"/>
                        </a:rPr>
                        <a:t>1306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0" i="0" u="none" strike="noStrike">
                          <a:effectLst/>
                          <a:latin typeface="Arial" panose="020B0604020202020204" pitchFamily="34" charset="0"/>
                        </a:rPr>
                        <a:t>1248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0" i="0" u="none" strike="noStrike">
                          <a:effectLst/>
                          <a:latin typeface="Arial" panose="020B0604020202020204" pitchFamily="34" charset="0"/>
                        </a:rPr>
                        <a:t>3502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71605">
                <a:tc>
                  <a:txBody>
                    <a:bodyPr/>
                    <a:lstStyle/>
                    <a:p>
                      <a:pPr algn="ctr" fontAlgn="ctr"/>
                      <a:r>
                        <a:rPr lang="en-US" sz="1600" b="0" i="0" u="none" strike="noStrike">
                          <a:effectLst/>
                          <a:latin typeface="Arial" panose="020B0604020202020204" pitchFamily="34" charset="0"/>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1511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1405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5592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605">
                <a:tc>
                  <a:txBody>
                    <a:bodyPr/>
                    <a:lstStyle/>
                    <a:p>
                      <a:pPr algn="ctr" fontAlgn="ctr"/>
                      <a:r>
                        <a:rPr lang="en-US" sz="1600" b="0" i="0" u="none" strike="noStrike">
                          <a:effectLst/>
                          <a:latin typeface="Arial" panose="020B0604020202020204" pitchFamily="34" charset="0"/>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0" i="0" u="none" strike="noStrike">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0" i="0" u="none" strike="noStrike">
                          <a:effectLst/>
                          <a:latin typeface="Arial" panose="020B0604020202020204" pitchFamily="34" charset="0"/>
                        </a:rPr>
                        <a:t>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0" i="0" u="none" strike="noStrike">
                          <a:effectLst/>
                          <a:latin typeface="Arial" panose="020B0604020202020204" pitchFamily="34" charset="0"/>
                        </a:rPr>
                        <a:t>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0" i="0" u="none" strike="noStrike">
                          <a:effectLst/>
                          <a:latin typeface="Arial" panose="020B0604020202020204" pitchFamily="34" charset="0"/>
                        </a:rPr>
                        <a:t>2424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71605">
                <a:tc>
                  <a:txBody>
                    <a:bodyPr/>
                    <a:lstStyle/>
                    <a:p>
                      <a:pPr algn="ctr" fontAlgn="ctr"/>
                      <a:r>
                        <a:rPr lang="en-US" sz="1600" b="0" i="0" u="none" strike="noStrike">
                          <a:effectLst/>
                          <a:latin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1126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1351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panose="020B0604020202020204" pitchFamily="34" charset="0"/>
                        </a:rPr>
                        <a:t>3405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605">
                <a:tc>
                  <a:txBody>
                    <a:bodyPr/>
                    <a:lstStyle/>
                    <a:p>
                      <a:pPr algn="ctr" fontAlgn="ctr"/>
                      <a:r>
                        <a:rPr lang="en-US" sz="1600" b="1" i="0" u="none" strike="noStrike">
                          <a:effectLst/>
                          <a:latin typeface="Arial" panose="020B0604020202020204" pitchFamily="34" charset="0"/>
                        </a:rPr>
                        <a:t>Totals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1" i="0" u="none" strike="noStrike">
                          <a:effectLst/>
                          <a:latin typeface="Arial" panose="020B060402020202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1" i="0" u="none" strike="noStrike">
                          <a:effectLst/>
                          <a:latin typeface="Arial" panose="020B0604020202020204" pitchFamily="34" charset="0"/>
                        </a:rPr>
                        <a:t>5363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1" i="0" u="none" strike="noStrike">
                          <a:effectLst/>
                          <a:latin typeface="Arial" panose="020B0604020202020204" pitchFamily="34" charset="0"/>
                        </a:rPr>
                        <a:t>5513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1" i="0" u="none" strike="noStrike" dirty="0">
                          <a:effectLst/>
                          <a:latin typeface="Arial" panose="020B0604020202020204" pitchFamily="34" charset="0"/>
                        </a:rPr>
                        <a:t>17174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bl>
          </a:graphicData>
        </a:graphic>
      </p:graphicFrame>
    </p:spTree>
    <p:extLst>
      <p:ext uri="{BB962C8B-B14F-4D97-AF65-F5344CB8AC3E}">
        <p14:creationId xmlns:p14="http://schemas.microsoft.com/office/powerpoint/2010/main" val="26573236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Administration of the I-BPA</a:t>
            </a:r>
            <a:endParaRPr lang="en-US" dirty="0"/>
          </a:p>
        </p:txBody>
      </p:sp>
      <p:sp>
        <p:nvSpPr>
          <p:cNvPr id="3" name="Content Placeholder 2"/>
          <p:cNvSpPr>
            <a:spLocks noGrp="1"/>
          </p:cNvSpPr>
          <p:nvPr>
            <p:ph idx="1"/>
          </p:nvPr>
        </p:nvSpPr>
        <p:spPr>
          <a:xfrm>
            <a:off x="1041400" y="1169988"/>
            <a:ext cx="7905750" cy="5108892"/>
          </a:xfrm>
        </p:spPr>
        <p:txBody>
          <a:bodyPr/>
          <a:lstStyle/>
          <a:p>
            <a:r>
              <a:rPr lang="en-US" dirty="0" smtClean="0"/>
              <a:t>What do I need to know about the I-BPA?</a:t>
            </a:r>
          </a:p>
          <a:p>
            <a:pPr lvl="1"/>
            <a:r>
              <a:rPr lang="en-US" dirty="0" smtClean="0"/>
              <a:t>Standardized provisions vs. template specific; the following clauses and/or exhibits are template specific and the remaining clauses are standardized in all the templates.</a:t>
            </a:r>
          </a:p>
          <a:p>
            <a:pPr lvl="2"/>
            <a:r>
              <a:rPr lang="en-US" dirty="0" smtClean="0"/>
              <a:t>D.1 – Scope</a:t>
            </a:r>
          </a:p>
          <a:p>
            <a:pPr lvl="2"/>
            <a:r>
              <a:rPr lang="en-US" dirty="0" smtClean="0"/>
              <a:t>D.2 – Technical Specifications </a:t>
            </a:r>
          </a:p>
          <a:p>
            <a:pPr lvl="2"/>
            <a:r>
              <a:rPr lang="en-US" dirty="0" smtClean="0"/>
              <a:t>D.3 – Personnel Requirements</a:t>
            </a:r>
          </a:p>
          <a:p>
            <a:pPr lvl="2"/>
            <a:r>
              <a:rPr lang="en-US" dirty="0" smtClean="0"/>
              <a:t>D.6 – Attributes</a:t>
            </a:r>
          </a:p>
          <a:p>
            <a:pPr lvl="2"/>
            <a:r>
              <a:rPr lang="en-US" dirty="0" smtClean="0"/>
              <a:t>Exhibit J – Attributes</a:t>
            </a:r>
          </a:p>
          <a:p>
            <a:pPr lvl="2"/>
            <a:r>
              <a:rPr lang="en-US" dirty="0" smtClean="0"/>
              <a:t>Exhibit M</a:t>
            </a:r>
          </a:p>
          <a:p>
            <a:pPr marL="234950" lvl="1">
              <a:buFont typeface="Arial" pitchFamily="34" charset="0"/>
              <a:buChar char="•"/>
              <a:tabLst>
                <a:tab pos="228600" algn="l"/>
                <a:tab pos="625475" algn="l"/>
                <a:tab pos="914400" algn="l"/>
              </a:tabLst>
            </a:pPr>
            <a:r>
              <a:rPr lang="en-US" sz="2400" dirty="0" smtClean="0">
                <a:solidFill>
                  <a:srgbClr val="004685"/>
                </a:solidFill>
                <a:ea typeface="+mn-ea"/>
                <a:cs typeface="+mn-cs"/>
              </a:rPr>
              <a:t>What do I do if the equipment breaks down?</a:t>
            </a:r>
          </a:p>
          <a:p>
            <a:pPr lvl="1"/>
            <a:r>
              <a:rPr lang="en-US" dirty="0" smtClean="0">
                <a:solidFill>
                  <a:srgbClr val="000000"/>
                </a:solidFill>
              </a:rPr>
              <a:t>D.21.8.3 - Exceptions</a:t>
            </a:r>
          </a:p>
          <a:p>
            <a:pPr lvl="1"/>
            <a:r>
              <a:rPr lang="en-US" dirty="0" smtClean="0">
                <a:solidFill>
                  <a:srgbClr val="000000"/>
                </a:solidFill>
              </a:rPr>
              <a:t>Coordinate with Procurement Unit Leader, Finance, the ICPI, or the Contracting Officer for the agreement.</a:t>
            </a:r>
            <a:endParaRPr lang="en-US" dirty="0">
              <a:solidFill>
                <a:srgbClr val="000000"/>
              </a:solidFill>
            </a:endParaRPr>
          </a:p>
          <a:p>
            <a:pPr marL="577850" lvl="2">
              <a:buFont typeface="Arial" pitchFamily="34" charset="0"/>
              <a:buChar char="•"/>
              <a:tabLst>
                <a:tab pos="228600" algn="l"/>
                <a:tab pos="625475" algn="l"/>
                <a:tab pos="914400" algn="l"/>
              </a:tabLst>
            </a:pPr>
            <a:endParaRPr lang="en-US" dirty="0" smtClean="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extLst>
      <p:ext uri="{BB962C8B-B14F-4D97-AF65-F5344CB8AC3E}">
        <p14:creationId xmlns:p14="http://schemas.microsoft.com/office/powerpoint/2010/main" val="25711346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95363" y="161925"/>
            <a:ext cx="7940675" cy="993775"/>
          </a:xfrm>
        </p:spPr>
        <p:txBody>
          <a:bodyPr/>
          <a:lstStyle/>
          <a:p>
            <a:r>
              <a:rPr lang="en-US" sz="3200" dirty="0" smtClean="0"/>
              <a:t>Dispatch Operations</a:t>
            </a:r>
            <a:endParaRPr lang="en-US" dirty="0" smtClean="0"/>
          </a:p>
        </p:txBody>
      </p:sp>
      <p:sp>
        <p:nvSpPr>
          <p:cNvPr id="21507" name="Content Placeholder 2"/>
          <p:cNvSpPr>
            <a:spLocks noGrp="1"/>
          </p:cNvSpPr>
          <p:nvPr>
            <p:ph idx="1"/>
          </p:nvPr>
        </p:nvSpPr>
        <p:spPr/>
        <p:txBody>
          <a:bodyPr/>
          <a:lstStyle/>
          <a:p>
            <a:r>
              <a:rPr lang="en-US" dirty="0" smtClean="0"/>
              <a:t>CO &amp; Dispatch Communications are Critical </a:t>
            </a:r>
          </a:p>
          <a:p>
            <a:pPr marL="742950" lvl="1" indent="-285750"/>
            <a:r>
              <a:rPr lang="en-US" sz="2400" dirty="0" smtClean="0"/>
              <a:t>VIPR does not replace verbal communications or the CO/Dispatcher relationship/responsibility</a:t>
            </a:r>
          </a:p>
          <a:p>
            <a:r>
              <a:rPr lang="en-US" dirty="0" smtClean="0"/>
              <a:t>National Dispatch Standard Operating Guide for Contracted Resources</a:t>
            </a:r>
          </a:p>
          <a:p>
            <a:pPr marL="742950" lvl="1" indent="-285750"/>
            <a:r>
              <a:rPr lang="en-US" sz="2400" dirty="0" smtClean="0"/>
              <a:t>Provides detailed operating guidelines </a:t>
            </a:r>
          </a:p>
          <a:p>
            <a:pPr marL="742950" lvl="1" indent="-285750"/>
            <a:r>
              <a:rPr lang="en-US" sz="2400" dirty="0" smtClean="0">
                <a:hlinkClick r:id="rId3"/>
              </a:rPr>
              <a:t>http://www.nifc.gov/nicc/logistics/references.htm</a:t>
            </a:r>
            <a:r>
              <a:rPr lang="en-US" sz="2400" dirty="0" smtClean="0"/>
              <a:t> </a:t>
            </a:r>
          </a:p>
        </p:txBody>
      </p:sp>
      <p:sp>
        <p:nvSpPr>
          <p:cNvPr id="21508" name="Slide Number Placeholder 3"/>
          <p:cNvSpPr txBox="1">
            <a:spLocks noGrp="1"/>
          </p:cNvSpPr>
          <p:nvPr/>
        </p:nvSpPr>
        <p:spPr bwMode="auto">
          <a:xfrm>
            <a:off x="6915150" y="6650038"/>
            <a:ext cx="2133600" cy="220662"/>
          </a:xfrm>
          <a:prstGeom prst="rect">
            <a:avLst/>
          </a:prstGeom>
          <a:noFill/>
          <a:ln w="9525">
            <a:noFill/>
            <a:miter lim="800000"/>
            <a:headEnd/>
            <a:tailEnd/>
          </a:ln>
        </p:spPr>
        <p:txBody>
          <a:bodyPr/>
          <a:lstStyle/>
          <a:p>
            <a:pPr algn="r" eaLnBrk="0" hangingPunct="0"/>
            <a:fld id="{0C277C97-EAA0-423B-B80D-6C527A2082F0}" type="slidenum">
              <a:rPr lang="en-US" sz="800">
                <a:solidFill>
                  <a:schemeClr val="bg1"/>
                </a:solidFill>
              </a:rPr>
              <a:pPr algn="r" eaLnBrk="0" hangingPunct="0"/>
              <a:t>14</a:t>
            </a:fld>
            <a:endParaRPr lang="en-US" sz="800">
              <a:solidFill>
                <a:schemeClr val="bg1"/>
              </a:solidFill>
            </a:endParaRPr>
          </a:p>
        </p:txBody>
      </p:sp>
      <p:sp>
        <p:nvSpPr>
          <p:cNvPr id="21509" name="Footer Placeholder 4"/>
          <p:cNvSpPr txBox="1">
            <a:spLocks noGrp="1"/>
          </p:cNvSpPr>
          <p:nvPr/>
        </p:nvSpPr>
        <p:spPr bwMode="auto">
          <a:xfrm>
            <a:off x="74613" y="6116638"/>
            <a:ext cx="833437" cy="633412"/>
          </a:xfrm>
          <a:prstGeom prst="rect">
            <a:avLst/>
          </a:prstGeom>
          <a:noFill/>
          <a:ln w="9525">
            <a:noFill/>
            <a:miter lim="800000"/>
            <a:headEnd/>
            <a:tailEnd/>
          </a:ln>
        </p:spPr>
        <p:txBody>
          <a:bodyPr/>
          <a:lstStyle/>
          <a:p>
            <a:pPr algn="ctr" eaLnBrk="0" hangingPunct="0"/>
            <a:r>
              <a:rPr lang="en-US" sz="800">
                <a:solidFill>
                  <a:schemeClr val="bg1"/>
                </a:solidFill>
              </a:rPr>
              <a:t>Acquisition Management</a:t>
            </a:r>
          </a:p>
          <a:p>
            <a:pPr algn="ctr" eaLnBrk="0" hangingPunct="0"/>
            <a:r>
              <a:rPr lang="en-US" sz="800">
                <a:solidFill>
                  <a:schemeClr val="bg1"/>
                </a:solidFill>
              </a:rPr>
              <a:t>USDA Forest Service  </a:t>
            </a:r>
          </a:p>
        </p:txBody>
      </p:sp>
    </p:spTree>
    <p:extLst>
      <p:ext uri="{BB962C8B-B14F-4D97-AF65-F5344CB8AC3E}">
        <p14:creationId xmlns:p14="http://schemas.microsoft.com/office/powerpoint/2010/main" val="28097886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Ordering Equipment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How should we order equipment?</a:t>
            </a:r>
          </a:p>
          <a:p>
            <a:pPr lvl="1"/>
            <a:r>
              <a:rPr lang="en-US" dirty="0" smtClean="0"/>
              <a:t>DPL overview – Dispatcher orders off the DPL for the equipment being requested.</a:t>
            </a:r>
          </a:p>
          <a:p>
            <a:pPr lvl="1"/>
            <a:r>
              <a:rPr lang="en-US" dirty="0" smtClean="0"/>
              <a:t>Incident-only EERA – If no equipment is on the DPL, or determined to be too far to order off DPL, then an Incident-only EERA may be initiated.</a:t>
            </a:r>
          </a:p>
          <a:p>
            <a:pPr marL="234950" lvl="1">
              <a:buFont typeface="Arial" pitchFamily="34" charset="0"/>
              <a:buChar char="•"/>
              <a:tabLst>
                <a:tab pos="228600" algn="l"/>
                <a:tab pos="625475" algn="l"/>
                <a:tab pos="914400" algn="l"/>
              </a:tabLst>
            </a:pPr>
            <a:r>
              <a:rPr lang="en-US" sz="2400" dirty="0" smtClean="0">
                <a:solidFill>
                  <a:srgbClr val="004685"/>
                </a:solidFill>
                <a:ea typeface="+mn-ea"/>
                <a:cs typeface="+mn-cs"/>
              </a:rPr>
              <a:t>What are some of the issues with equipment ordered?</a:t>
            </a:r>
          </a:p>
          <a:p>
            <a:pPr lvl="1"/>
            <a:r>
              <a:rPr lang="en-US" dirty="0" smtClean="0">
                <a:solidFill>
                  <a:srgbClr val="000000"/>
                </a:solidFill>
              </a:rPr>
              <a:t>Date and time needed</a:t>
            </a:r>
          </a:p>
          <a:p>
            <a:pPr lvl="1"/>
            <a:r>
              <a:rPr lang="en-US" dirty="0"/>
              <a:t>Payment </a:t>
            </a:r>
            <a:r>
              <a:rPr lang="en-US" dirty="0" smtClean="0"/>
              <a:t>issues</a:t>
            </a:r>
            <a:endParaRPr lang="en-US" dirty="0">
              <a:solidFill>
                <a:srgbClr val="000000"/>
              </a:solidFill>
            </a:endParaRPr>
          </a:p>
          <a:p>
            <a:pPr marL="577850" lvl="2">
              <a:buFont typeface="Arial" pitchFamily="34" charset="0"/>
              <a:buChar char="•"/>
              <a:tabLst>
                <a:tab pos="228600" algn="l"/>
                <a:tab pos="625475" algn="l"/>
                <a:tab pos="914400" algn="l"/>
              </a:tabLst>
            </a:pPr>
            <a:endParaRPr lang="en-US" dirty="0" smtClean="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extLst>
      <p:ext uri="{BB962C8B-B14F-4D97-AF65-F5344CB8AC3E}">
        <p14:creationId xmlns:p14="http://schemas.microsoft.com/office/powerpoint/2010/main" val="368328193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Ordering Equipment</a:t>
            </a:r>
            <a:endParaRPr lang="en-US" dirty="0"/>
          </a:p>
        </p:txBody>
      </p:sp>
      <p:sp>
        <p:nvSpPr>
          <p:cNvPr id="3" name="Content Placeholder 2"/>
          <p:cNvSpPr>
            <a:spLocks noGrp="1"/>
          </p:cNvSpPr>
          <p:nvPr>
            <p:ph idx="1"/>
          </p:nvPr>
        </p:nvSpPr>
        <p:spPr>
          <a:xfrm>
            <a:off x="944879" y="1211580"/>
            <a:ext cx="8048109" cy="4351020"/>
          </a:xfrm>
        </p:spPr>
        <p:txBody>
          <a:bodyPr/>
          <a:lstStyle/>
          <a:p>
            <a:pPr marL="0" lvl="2" indent="4763">
              <a:buNone/>
              <a:tabLst>
                <a:tab pos="228600" algn="l"/>
                <a:tab pos="625475" algn="l"/>
                <a:tab pos="914400" algn="l"/>
              </a:tabLst>
            </a:pPr>
            <a:r>
              <a:rPr lang="en-US" dirty="0" smtClean="0"/>
              <a:t>Screen Shot for selecting </a:t>
            </a:r>
            <a:r>
              <a:rPr lang="en-US" dirty="0"/>
              <a:t>a DPL </a:t>
            </a:r>
            <a:endParaRPr lang="en-US" dirty="0" smtClean="0"/>
          </a:p>
          <a:p>
            <a:pPr marL="0" lvl="2" indent="4763">
              <a:buNone/>
              <a:tabLst>
                <a:tab pos="228600" algn="l"/>
                <a:tab pos="625475" algn="l"/>
                <a:tab pos="914400" algn="l"/>
              </a:tabLst>
            </a:pPr>
            <a:endParaRPr lang="en-US" dirty="0">
              <a:hlinkClick r:id="rId3"/>
            </a:endParaRPr>
          </a:p>
          <a:p>
            <a:pPr marL="0" lvl="2" indent="4763">
              <a:buNone/>
              <a:tabLst>
                <a:tab pos="228600" algn="l"/>
                <a:tab pos="625475" algn="l"/>
                <a:tab pos="914400" algn="l"/>
              </a:tabLst>
            </a:pPr>
            <a:endParaRPr lang="en-US" dirty="0" smtClean="0">
              <a:hlinkClick r:id="rId3"/>
            </a:endParaRPr>
          </a:p>
          <a:p>
            <a:pPr marL="0" lvl="2" indent="4763">
              <a:buNone/>
              <a:tabLst>
                <a:tab pos="228600" algn="l"/>
                <a:tab pos="625475" algn="l"/>
                <a:tab pos="914400" algn="l"/>
              </a:tabLst>
            </a:pPr>
            <a:endParaRPr lang="en-US" dirty="0">
              <a:hlinkClick r:id="rId3"/>
            </a:endParaRPr>
          </a:p>
          <a:p>
            <a:pPr marL="0" lvl="2" indent="4763">
              <a:buNone/>
              <a:tabLst>
                <a:tab pos="228600" algn="l"/>
                <a:tab pos="625475" algn="l"/>
                <a:tab pos="914400" algn="l"/>
              </a:tabLst>
            </a:pPr>
            <a:endParaRPr lang="en-US" dirty="0" smtClean="0">
              <a:hlinkClick r:id="rId3"/>
            </a:endParaRPr>
          </a:p>
          <a:p>
            <a:pPr marL="0" lvl="2" indent="4763">
              <a:buNone/>
              <a:tabLst>
                <a:tab pos="228600" algn="l"/>
                <a:tab pos="625475" algn="l"/>
                <a:tab pos="914400" algn="l"/>
              </a:tabLst>
            </a:pPr>
            <a:endParaRPr lang="en-US" dirty="0">
              <a:hlinkClick r:id="rId3"/>
            </a:endParaRPr>
          </a:p>
          <a:p>
            <a:pPr marL="0" lvl="2" indent="4763">
              <a:buNone/>
              <a:tabLst>
                <a:tab pos="228600" algn="l"/>
                <a:tab pos="625475" algn="l"/>
                <a:tab pos="914400" algn="l"/>
              </a:tabLst>
            </a:pPr>
            <a:endParaRPr lang="en-US" dirty="0" smtClean="0">
              <a:hlinkClick r:id="rId3"/>
            </a:endParaRPr>
          </a:p>
          <a:p>
            <a:pPr marL="0" lvl="2" indent="4763">
              <a:buNone/>
              <a:tabLst>
                <a:tab pos="228600" algn="l"/>
                <a:tab pos="625475" algn="l"/>
                <a:tab pos="914400" algn="l"/>
              </a:tabLst>
            </a:pPr>
            <a:endParaRPr lang="en-US" dirty="0">
              <a:hlinkClick r:id="rId3"/>
            </a:endParaRPr>
          </a:p>
          <a:p>
            <a:pPr marL="0" lvl="2" indent="4763">
              <a:buNone/>
              <a:tabLst>
                <a:tab pos="228600" algn="l"/>
                <a:tab pos="625475" algn="l"/>
                <a:tab pos="914400" algn="l"/>
              </a:tabLst>
            </a:pPr>
            <a:endParaRPr lang="en-US" dirty="0" smtClean="0">
              <a:hlinkClick r:id="rId3"/>
            </a:endParaRPr>
          </a:p>
          <a:p>
            <a:pPr marL="0" lvl="2" indent="4763">
              <a:buNone/>
              <a:tabLst>
                <a:tab pos="228600" algn="l"/>
                <a:tab pos="625475" algn="l"/>
                <a:tab pos="914400" algn="l"/>
              </a:tabLst>
            </a:pPr>
            <a:endParaRPr lang="en-US" dirty="0">
              <a:hlinkClick r:id="rId3"/>
            </a:endParaRPr>
          </a:p>
          <a:p>
            <a:pPr marL="0" lvl="2" indent="4763">
              <a:buNone/>
              <a:tabLst>
                <a:tab pos="228600" algn="l"/>
                <a:tab pos="625475" algn="l"/>
                <a:tab pos="914400" algn="l"/>
              </a:tabLst>
            </a:pPr>
            <a:endParaRPr lang="en-US" dirty="0" smtClean="0">
              <a:hlinkClick r:id="rId3"/>
            </a:endParaRPr>
          </a:p>
          <a:p>
            <a:pPr marL="0" lvl="2" indent="4763">
              <a:buNone/>
              <a:tabLst>
                <a:tab pos="228600" algn="l"/>
                <a:tab pos="625475" algn="l"/>
                <a:tab pos="914400" algn="l"/>
              </a:tabLst>
            </a:pPr>
            <a:endParaRPr lang="en-US" dirty="0">
              <a:hlinkClick r:id="rId3"/>
            </a:endParaRPr>
          </a:p>
          <a:p>
            <a:pPr marL="0" lvl="2" indent="4763">
              <a:buNone/>
              <a:tabLst>
                <a:tab pos="228600" algn="l"/>
                <a:tab pos="625475" algn="l"/>
                <a:tab pos="914400" algn="l"/>
              </a:tabLst>
            </a:pPr>
            <a:endParaRPr lang="en-US" dirty="0" smtClean="0">
              <a:hlinkClick r:id=""/>
            </a:endParaRPr>
          </a:p>
          <a:p>
            <a:pPr marL="0" lvl="2" indent="4763">
              <a:buNone/>
              <a:tabLst>
                <a:tab pos="228600" algn="l"/>
                <a:tab pos="625475" algn="l"/>
                <a:tab pos="914400" algn="l"/>
              </a:tabLst>
            </a:pPr>
            <a:r>
              <a:rPr lang="en-US" dirty="0" smtClean="0">
                <a:hlinkClick r:id=""/>
              </a:rPr>
              <a:t>http</a:t>
            </a:r>
            <a:r>
              <a:rPr lang="en-US" dirty="0">
                <a:hlinkClick r:id="rId3"/>
              </a:rPr>
              <a:t>://</a:t>
            </a:r>
            <a:r>
              <a:rPr lang="en-US" dirty="0" smtClean="0">
                <a:hlinkClick r:id="rId3"/>
              </a:rPr>
              <a:t>www.fs.fed.us/business/incident/dispatch.php</a:t>
            </a:r>
            <a:r>
              <a:rPr lang="en-US" dirty="0" smtClean="0"/>
              <a:t> </a:t>
            </a:r>
          </a:p>
          <a:p>
            <a:pPr marL="0" lvl="2" indent="4763">
              <a:buNone/>
              <a:tabLst>
                <a:tab pos="228600" algn="l"/>
                <a:tab pos="625475" algn="l"/>
                <a:tab pos="914400" algn="l"/>
              </a:tabLst>
            </a:pPr>
            <a:endParaRPr lang="en-US" dirty="0" smtClean="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2591" r="2256" b="22694"/>
          <a:stretch/>
        </p:blipFill>
        <p:spPr bwMode="auto">
          <a:xfrm>
            <a:off x="944880" y="1798320"/>
            <a:ext cx="8048108"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782" t="27358" r="9417" b="8186"/>
          <a:stretch/>
        </p:blipFill>
        <p:spPr bwMode="auto">
          <a:xfrm>
            <a:off x="1258698" y="1859280"/>
            <a:ext cx="7664495"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70548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Inspections – Overview</a:t>
            </a:r>
            <a:endParaRPr lang="en-US" dirty="0"/>
          </a:p>
        </p:txBody>
      </p:sp>
      <p:sp>
        <p:nvSpPr>
          <p:cNvPr id="3" name="Content Placeholder 2"/>
          <p:cNvSpPr>
            <a:spLocks noGrp="1"/>
          </p:cNvSpPr>
          <p:nvPr>
            <p:ph idx="1"/>
          </p:nvPr>
        </p:nvSpPr>
        <p:spPr>
          <a:xfrm>
            <a:off x="1041400" y="1600199"/>
            <a:ext cx="7905750" cy="3810001"/>
          </a:xfrm>
        </p:spPr>
        <p:txBody>
          <a:bodyPr/>
          <a:lstStyle/>
          <a:p>
            <a:r>
              <a:rPr lang="en-US" dirty="0" smtClean="0"/>
              <a:t>What do I need to know about inspections?</a:t>
            </a:r>
          </a:p>
          <a:p>
            <a:pPr lvl="1"/>
            <a:r>
              <a:rPr lang="en-US" dirty="0" smtClean="0"/>
              <a:t>D.16 – for most of the equipment, the decision was made to not do pre-season inspections (we don’t have the personnel to do the inspections); exception for inspections is the Water Handling and Heavy Equipment with Water solicitations.</a:t>
            </a:r>
          </a:p>
          <a:p>
            <a:pPr lvl="1"/>
            <a:r>
              <a:rPr lang="en-US" dirty="0" smtClean="0"/>
              <a:t>D.17 – inspection clause once equipment arrives at incident.</a:t>
            </a:r>
          </a:p>
          <a:p>
            <a:pPr lvl="1"/>
            <a:r>
              <a:rPr lang="en-US" dirty="0" smtClean="0"/>
              <a:t>Exhibit M – in the Water Handling and Heavy Equipment with Water solicitations/agreements. </a:t>
            </a:r>
          </a:p>
          <a:p>
            <a:pPr lvl="1"/>
            <a:r>
              <a:rPr lang="en-US" dirty="0" smtClean="0"/>
              <a:t>OF-296 or Compliance Inspections (see R5 portal) </a:t>
            </a:r>
            <a:r>
              <a:rPr lang="en-US" sz="1400" dirty="0" smtClean="0">
                <a:hlinkClick r:id="rId3"/>
              </a:rPr>
              <a:t>http://www.fs.usda.gov/detail/r5/fire-aviation/management/?cid=stelprdb5365911</a:t>
            </a:r>
            <a:r>
              <a:rPr lang="en-US" sz="1400" dirty="0" smtClean="0"/>
              <a:t> </a:t>
            </a:r>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extLst>
      <p:ext uri="{BB962C8B-B14F-4D97-AF65-F5344CB8AC3E}">
        <p14:creationId xmlns:p14="http://schemas.microsoft.com/office/powerpoint/2010/main" val="34876859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Inspections – Incident Pre-use</a:t>
            </a:r>
            <a:endParaRPr lang="en-US" dirty="0"/>
          </a:p>
        </p:txBody>
      </p:sp>
      <p:sp>
        <p:nvSpPr>
          <p:cNvPr id="3" name="Content Placeholder 2"/>
          <p:cNvSpPr>
            <a:spLocks noGrp="1"/>
          </p:cNvSpPr>
          <p:nvPr>
            <p:ph idx="1"/>
          </p:nvPr>
        </p:nvSpPr>
        <p:spPr/>
        <p:txBody>
          <a:bodyPr/>
          <a:lstStyle/>
          <a:p>
            <a:pPr marL="234950" lvl="1">
              <a:buFont typeface="Arial" pitchFamily="34" charset="0"/>
              <a:buChar char="•"/>
              <a:tabLst>
                <a:tab pos="228600" algn="l"/>
                <a:tab pos="625475" algn="l"/>
                <a:tab pos="914400" algn="l"/>
              </a:tabLst>
            </a:pPr>
            <a:r>
              <a:rPr lang="en-US" sz="2400" dirty="0" smtClean="0">
                <a:solidFill>
                  <a:srgbClr val="004685"/>
                </a:solidFill>
                <a:ea typeface="+mn-ea"/>
                <a:cs typeface="+mn-cs"/>
              </a:rPr>
              <a:t>What if the wrong equipment shows up or it doesn’t pass inspection or it breaks down at the incident?</a:t>
            </a:r>
          </a:p>
          <a:p>
            <a:pPr marL="342900" lvl="1" indent="0">
              <a:buNone/>
            </a:pPr>
            <a:r>
              <a:rPr lang="en-US" sz="1600" dirty="0" smtClean="0">
                <a:solidFill>
                  <a:srgbClr val="000000"/>
                </a:solidFill>
              </a:rPr>
              <a:t>D.17  Incident Pre-Use Inspection: </a:t>
            </a:r>
          </a:p>
          <a:p>
            <a:pPr marL="342900" lvl="1" indent="0">
              <a:buNone/>
            </a:pPr>
            <a:r>
              <a:rPr lang="en-US" sz="1600" dirty="0" smtClean="0">
                <a:solidFill>
                  <a:schemeClr val="accent4"/>
                </a:solidFill>
                <a:latin typeface="+mj-lt"/>
              </a:rPr>
              <a:t>All </a:t>
            </a:r>
            <a:r>
              <a:rPr lang="en-US" sz="1600" dirty="0">
                <a:solidFill>
                  <a:schemeClr val="accent4"/>
                </a:solidFill>
                <a:latin typeface="+mj-lt"/>
              </a:rPr>
              <a:t>resources furnished under this agreement shall be in acceptable condition. The Government reserves </a:t>
            </a:r>
            <a:r>
              <a:rPr lang="en-US" sz="1600" dirty="0" smtClean="0">
                <a:solidFill>
                  <a:schemeClr val="accent4"/>
                </a:solidFill>
                <a:latin typeface="+mj-lt"/>
              </a:rPr>
              <a:t>the right </a:t>
            </a:r>
            <a:r>
              <a:rPr lang="en-US" sz="1600" dirty="0">
                <a:solidFill>
                  <a:schemeClr val="accent4"/>
                </a:solidFill>
                <a:latin typeface="+mj-lt"/>
              </a:rPr>
              <a:t>to reject resources that are not in safe and operable condition. Prior to incident use or anytime </a:t>
            </a:r>
            <a:r>
              <a:rPr lang="en-US" sz="1600" dirty="0" smtClean="0">
                <a:solidFill>
                  <a:schemeClr val="accent4"/>
                </a:solidFill>
                <a:latin typeface="+mj-lt"/>
              </a:rPr>
              <a:t>the resource </a:t>
            </a:r>
            <a:r>
              <a:rPr lang="en-US" sz="1600" dirty="0">
                <a:solidFill>
                  <a:schemeClr val="accent4"/>
                </a:solidFill>
                <a:latin typeface="+mj-lt"/>
              </a:rPr>
              <a:t>is under hire, the Government will perform inspections.</a:t>
            </a:r>
          </a:p>
          <a:p>
            <a:pPr marL="350838" indent="0">
              <a:buNone/>
              <a:tabLst>
                <a:tab pos="228600" algn="l"/>
                <a:tab pos="746125" algn="l"/>
                <a:tab pos="914400" algn="l"/>
              </a:tabLst>
            </a:pPr>
            <a:r>
              <a:rPr lang="en-US" sz="1600" b="1" dirty="0">
                <a:solidFill>
                  <a:schemeClr val="accent4"/>
                </a:solidFill>
                <a:latin typeface="+mj-lt"/>
              </a:rPr>
              <a:t>If the resource does not pass inspection at the incident or designated inspection station, it is </a:t>
            </a:r>
            <a:r>
              <a:rPr lang="en-US" sz="1600" b="1" dirty="0" smtClean="0">
                <a:solidFill>
                  <a:schemeClr val="accent4"/>
                </a:solidFill>
                <a:latin typeface="+mj-lt"/>
              </a:rPr>
              <a:t>considered noncompliant</a:t>
            </a:r>
            <a:r>
              <a:rPr lang="en-US" sz="1600" b="1" dirty="0">
                <a:solidFill>
                  <a:schemeClr val="accent4"/>
                </a:solidFill>
                <a:latin typeface="+mj-lt"/>
              </a:rPr>
              <a:t>.</a:t>
            </a:r>
            <a:r>
              <a:rPr lang="en-US" sz="1600" dirty="0">
                <a:solidFill>
                  <a:schemeClr val="accent4"/>
                </a:solidFill>
                <a:latin typeface="+mj-lt"/>
              </a:rPr>
              <a:t> The Contractor </a:t>
            </a:r>
            <a:r>
              <a:rPr lang="en-US" sz="1600" b="1" dirty="0">
                <a:solidFill>
                  <a:schemeClr val="accent4"/>
                </a:solidFill>
                <a:latin typeface="+mj-lt"/>
              </a:rPr>
              <a:t>may be given 24 hours</a:t>
            </a:r>
            <a:r>
              <a:rPr lang="en-US" sz="1600" dirty="0">
                <a:solidFill>
                  <a:schemeClr val="accent4"/>
                </a:solidFill>
                <a:latin typeface="+mj-lt"/>
              </a:rPr>
              <a:t> or time frame designated by Government </a:t>
            </a:r>
            <a:r>
              <a:rPr lang="en-US" sz="1600" dirty="0" smtClean="0">
                <a:solidFill>
                  <a:schemeClr val="accent4"/>
                </a:solidFill>
                <a:latin typeface="+mj-lt"/>
              </a:rPr>
              <a:t>representatives to </a:t>
            </a:r>
            <a:r>
              <a:rPr lang="en-US" sz="1600" dirty="0">
                <a:solidFill>
                  <a:schemeClr val="accent4"/>
                </a:solidFill>
                <a:latin typeface="+mj-lt"/>
              </a:rPr>
              <a:t>bring the resource into compliance. </a:t>
            </a:r>
            <a:r>
              <a:rPr lang="en-US" sz="1600" b="1" dirty="0">
                <a:solidFill>
                  <a:schemeClr val="accent4"/>
                </a:solidFill>
                <a:latin typeface="+mj-lt"/>
              </a:rPr>
              <a:t>If the resource does not pass inspection, no payment will be </a:t>
            </a:r>
            <a:r>
              <a:rPr lang="en-US" sz="1600" b="1" dirty="0" smtClean="0">
                <a:solidFill>
                  <a:schemeClr val="accent4"/>
                </a:solidFill>
                <a:latin typeface="+mj-lt"/>
              </a:rPr>
              <a:t>made for </a:t>
            </a:r>
            <a:r>
              <a:rPr lang="en-US" sz="1600" b="1" dirty="0">
                <a:solidFill>
                  <a:schemeClr val="accent4"/>
                </a:solidFill>
                <a:latin typeface="+mj-lt"/>
              </a:rPr>
              <a:t>travel to the incident or point of inspection or return to the point of hire, or for the time that </a:t>
            </a:r>
            <a:r>
              <a:rPr lang="en-US" sz="1600" b="1" dirty="0" smtClean="0">
                <a:solidFill>
                  <a:schemeClr val="accent4"/>
                </a:solidFill>
                <a:latin typeface="+mj-lt"/>
              </a:rPr>
              <a:t>the resource </a:t>
            </a:r>
            <a:r>
              <a:rPr lang="en-US" sz="1600" b="1" dirty="0">
                <a:solidFill>
                  <a:schemeClr val="accent4"/>
                </a:solidFill>
                <a:latin typeface="+mj-lt"/>
              </a:rPr>
              <a:t>was not available</a:t>
            </a:r>
            <a:r>
              <a:rPr lang="en-US" sz="1600" dirty="0">
                <a:solidFill>
                  <a:schemeClr val="accent4"/>
                </a:solidFill>
                <a:latin typeface="+mj-lt"/>
              </a:rPr>
              <a:t>. Upon rejection, resource will be removed from the dispatch priority list </a:t>
            </a:r>
            <a:r>
              <a:rPr lang="en-US" sz="1600" dirty="0" smtClean="0">
                <a:solidFill>
                  <a:schemeClr val="accent4"/>
                </a:solidFill>
                <a:latin typeface="+mj-lt"/>
              </a:rPr>
              <a:t>until such </a:t>
            </a:r>
            <a:r>
              <a:rPr lang="en-US" sz="1600" dirty="0">
                <a:solidFill>
                  <a:schemeClr val="accent4"/>
                </a:solidFill>
                <a:latin typeface="+mj-lt"/>
              </a:rPr>
              <a:t>time that the resource is brought into compliance and re-inspected at the government’s </a:t>
            </a:r>
            <a:r>
              <a:rPr lang="en-US" sz="1600" dirty="0" smtClean="0">
                <a:solidFill>
                  <a:schemeClr val="accent4"/>
                </a:solidFill>
                <a:latin typeface="+mj-lt"/>
              </a:rPr>
              <a:t>convenience.  Repeated </a:t>
            </a:r>
            <a:r>
              <a:rPr lang="en-US" sz="1600" dirty="0">
                <a:solidFill>
                  <a:schemeClr val="accent4"/>
                </a:solidFill>
                <a:latin typeface="+mj-lt"/>
              </a:rPr>
              <a:t>failures at the pre-use incident inspection may be grounds for cancellation of the Agreement</a:t>
            </a:r>
            <a:r>
              <a:rPr lang="en-US" sz="1600" dirty="0" smtClean="0">
                <a:solidFill>
                  <a:schemeClr val="accent4"/>
                </a:solidFill>
                <a:latin typeface="+mj-lt"/>
              </a:rPr>
              <a:t>.</a:t>
            </a:r>
            <a:endParaRPr lang="en-US" dirty="0">
              <a:solidFill>
                <a:srgbClr val="000000"/>
              </a:solidFill>
            </a:endParaRPr>
          </a:p>
          <a:p>
            <a:pPr marL="577850" lvl="2">
              <a:buFont typeface="Arial" pitchFamily="34" charset="0"/>
              <a:buChar char="•"/>
              <a:tabLst>
                <a:tab pos="228600" algn="l"/>
                <a:tab pos="625475" algn="l"/>
                <a:tab pos="914400" algn="l"/>
              </a:tabLst>
            </a:pPr>
            <a:endParaRPr lang="en-US" dirty="0" smtClean="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extLst>
      <p:ext uri="{BB962C8B-B14F-4D97-AF65-F5344CB8AC3E}">
        <p14:creationId xmlns:p14="http://schemas.microsoft.com/office/powerpoint/2010/main" val="31832619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Inspections</a:t>
            </a:r>
            <a:endParaRPr lang="en-US" dirty="0"/>
          </a:p>
        </p:txBody>
      </p:sp>
      <p:sp>
        <p:nvSpPr>
          <p:cNvPr id="3" name="Content Placeholder 2"/>
          <p:cNvSpPr>
            <a:spLocks noGrp="1"/>
          </p:cNvSpPr>
          <p:nvPr>
            <p:ph idx="1"/>
          </p:nvPr>
        </p:nvSpPr>
        <p:spPr/>
        <p:txBody>
          <a:bodyPr/>
          <a:lstStyle/>
          <a:p>
            <a:pPr marL="234950" lvl="1">
              <a:buFont typeface="Arial" pitchFamily="34" charset="0"/>
              <a:buChar char="•"/>
              <a:tabLst>
                <a:tab pos="228600" algn="l"/>
                <a:tab pos="625475" algn="l"/>
                <a:tab pos="914400" algn="l"/>
              </a:tabLst>
            </a:pPr>
            <a:r>
              <a:rPr lang="en-US" sz="2400" dirty="0" smtClean="0">
                <a:solidFill>
                  <a:srgbClr val="004685"/>
                </a:solidFill>
                <a:ea typeface="+mn-ea"/>
                <a:cs typeface="+mn-cs"/>
              </a:rPr>
              <a:t>What if the wrong equipment shows up or it doesn’t pass inspection or it breaks down at the incident?</a:t>
            </a:r>
          </a:p>
          <a:p>
            <a:pPr marL="342900" lvl="1" indent="0">
              <a:buNone/>
            </a:pPr>
            <a:r>
              <a:rPr lang="en-US" sz="1600" dirty="0">
                <a:solidFill>
                  <a:srgbClr val="000000"/>
                </a:solidFill>
                <a:latin typeface="Arial" pitchFamily="34" charset="0"/>
                <a:cs typeface="Arial" pitchFamily="34" charset="0"/>
              </a:rPr>
              <a:t>D.18 NONCOMPLIANCE AFTER ACCEPTANCE AT THE INCIDENT</a:t>
            </a:r>
          </a:p>
          <a:p>
            <a:pPr marL="342900" lvl="1" indent="0">
              <a:buNone/>
            </a:pPr>
            <a:r>
              <a:rPr lang="en-US" sz="1600" dirty="0">
                <a:solidFill>
                  <a:srgbClr val="000000"/>
                </a:solidFill>
                <a:latin typeface="Arial" pitchFamily="34" charset="0"/>
                <a:cs typeface="Arial" pitchFamily="34" charset="0"/>
              </a:rPr>
              <a:t>If the resource is released due to noncompliance, documentation shall be immediately forwarded, by </a:t>
            </a:r>
            <a:r>
              <a:rPr lang="en-US" sz="1600" dirty="0" smtClean="0">
                <a:solidFill>
                  <a:srgbClr val="000000"/>
                </a:solidFill>
                <a:latin typeface="Arial" pitchFamily="34" charset="0"/>
                <a:cs typeface="Arial" pitchFamily="34" charset="0"/>
              </a:rPr>
              <a:t>the Incident </a:t>
            </a:r>
            <a:r>
              <a:rPr lang="en-US" sz="1600" dirty="0">
                <a:solidFill>
                  <a:srgbClr val="000000"/>
                </a:solidFill>
                <a:latin typeface="Arial" pitchFamily="34" charset="0"/>
                <a:cs typeface="Arial" pitchFamily="34" charset="0"/>
              </a:rPr>
              <a:t>Management Team to the Contracting Officer; and the resource will be removed from the </a:t>
            </a:r>
            <a:r>
              <a:rPr lang="en-US" sz="1600" dirty="0" smtClean="0">
                <a:solidFill>
                  <a:srgbClr val="000000"/>
                </a:solidFill>
                <a:latin typeface="Arial" pitchFamily="34" charset="0"/>
                <a:cs typeface="Arial" pitchFamily="34" charset="0"/>
              </a:rPr>
              <a:t>dispatch priority </a:t>
            </a:r>
            <a:r>
              <a:rPr lang="en-US" sz="1600" dirty="0">
                <a:solidFill>
                  <a:srgbClr val="000000"/>
                </a:solidFill>
                <a:latin typeface="Arial" pitchFamily="34" charset="0"/>
                <a:cs typeface="Arial" pitchFamily="34" charset="0"/>
              </a:rPr>
              <a:t>list until such time that the resource is brought into compliance and re-inspected at </a:t>
            </a:r>
            <a:r>
              <a:rPr lang="en-US" sz="1600" dirty="0" smtClean="0">
                <a:solidFill>
                  <a:srgbClr val="000000"/>
                </a:solidFill>
                <a:latin typeface="Arial" pitchFamily="34" charset="0"/>
                <a:cs typeface="Arial" pitchFamily="34" charset="0"/>
              </a:rPr>
              <a:t>the government’s </a:t>
            </a:r>
            <a:r>
              <a:rPr lang="en-US" sz="1600" dirty="0">
                <a:solidFill>
                  <a:srgbClr val="000000"/>
                </a:solidFill>
                <a:latin typeface="Arial" pitchFamily="34" charset="0"/>
                <a:cs typeface="Arial" pitchFamily="34" charset="0"/>
              </a:rPr>
              <a:t>convenience (See D.21.8.3(c)). Repeated notices of noncompliance may be grounds </a:t>
            </a:r>
            <a:r>
              <a:rPr lang="en-US" sz="1600" dirty="0" smtClean="0">
                <a:solidFill>
                  <a:srgbClr val="000000"/>
                </a:solidFill>
                <a:latin typeface="Arial" pitchFamily="34" charset="0"/>
                <a:cs typeface="Arial" pitchFamily="34" charset="0"/>
              </a:rPr>
              <a:t>for cancellation </a:t>
            </a:r>
            <a:r>
              <a:rPr lang="en-US" sz="1600" dirty="0">
                <a:solidFill>
                  <a:srgbClr val="000000"/>
                </a:solidFill>
                <a:latin typeface="Arial" pitchFamily="34" charset="0"/>
                <a:cs typeface="Arial" pitchFamily="34" charset="0"/>
              </a:rPr>
              <a:t>of the Agreement</a:t>
            </a:r>
            <a:r>
              <a:rPr lang="en-US" sz="1600" dirty="0" smtClean="0">
                <a:solidFill>
                  <a:srgbClr val="000000"/>
                </a:solidFill>
                <a:latin typeface="Arial" pitchFamily="34" charset="0"/>
                <a:cs typeface="Arial" pitchFamily="34" charset="0"/>
              </a:rPr>
              <a:t>.</a:t>
            </a:r>
          </a:p>
          <a:p>
            <a:pPr marL="342900" lvl="1" indent="0">
              <a:buNone/>
            </a:pPr>
            <a:endParaRPr lang="en-US" sz="1600" dirty="0">
              <a:solidFill>
                <a:schemeClr val="accent4"/>
              </a:solidFill>
              <a:latin typeface="Arial" pitchFamily="34" charset="0"/>
              <a:cs typeface="Arial" pitchFamily="34" charset="0"/>
            </a:endParaRPr>
          </a:p>
          <a:p>
            <a:pPr marL="342900" lvl="1" indent="0">
              <a:buNone/>
            </a:pPr>
            <a:r>
              <a:rPr lang="en-US" sz="1600" b="1" dirty="0" smtClean="0">
                <a:solidFill>
                  <a:schemeClr val="accent4"/>
                </a:solidFill>
                <a:latin typeface="Arial" pitchFamily="34" charset="0"/>
                <a:cs typeface="Arial" pitchFamily="34" charset="0"/>
              </a:rPr>
              <a:t>IMPORTANT:  If you are not sure about whether the equipment meets the specifications or are unsure about whether or not to accept a particular resource, consult with the Procurement Unit Leader and/or the Contracting Officer for the agreement.</a:t>
            </a:r>
            <a:endParaRPr lang="en-US" sz="1600"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extLst>
      <p:ext uri="{BB962C8B-B14F-4D97-AF65-F5344CB8AC3E}">
        <p14:creationId xmlns:p14="http://schemas.microsoft.com/office/powerpoint/2010/main" val="4607547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smtClean="0"/>
              <a:t>Discussion Items</a:t>
            </a:r>
          </a:p>
        </p:txBody>
      </p:sp>
      <p:sp>
        <p:nvSpPr>
          <p:cNvPr id="12291" name="Content Placeholder 2"/>
          <p:cNvSpPr>
            <a:spLocks noGrp="1"/>
          </p:cNvSpPr>
          <p:nvPr>
            <p:ph idx="1"/>
          </p:nvPr>
        </p:nvSpPr>
        <p:spPr>
          <a:xfrm>
            <a:off x="1277654" y="1665961"/>
            <a:ext cx="7669495" cy="4669525"/>
          </a:xfrm>
        </p:spPr>
        <p:txBody>
          <a:bodyPr/>
          <a:lstStyle/>
          <a:p>
            <a:r>
              <a:rPr lang="en-US" sz="1600" dirty="0" smtClean="0"/>
              <a:t>2016 VIPR Season in Review &amp; Current Events</a:t>
            </a:r>
          </a:p>
          <a:p>
            <a:r>
              <a:rPr lang="en-US" sz="1600" dirty="0" smtClean="0"/>
              <a:t>2017</a:t>
            </a:r>
            <a:r>
              <a:rPr lang="en-US" sz="1600" dirty="0" smtClean="0">
                <a:solidFill>
                  <a:schemeClr val="tx1"/>
                </a:solidFill>
              </a:rPr>
              <a:t> </a:t>
            </a:r>
            <a:r>
              <a:rPr lang="en-US" sz="1600" dirty="0" smtClean="0"/>
              <a:t>I-BPA Program – Overview of latest solicitations</a:t>
            </a:r>
          </a:p>
          <a:p>
            <a:r>
              <a:rPr lang="en-US" sz="1600" dirty="0" smtClean="0"/>
              <a:t>2018 </a:t>
            </a:r>
            <a:r>
              <a:rPr lang="en-US" sz="1600" dirty="0"/>
              <a:t>I-BPA </a:t>
            </a:r>
            <a:r>
              <a:rPr lang="en-US" sz="1600" dirty="0" smtClean="0"/>
              <a:t>Program – Overview of solicitations currently being reviewed</a:t>
            </a:r>
            <a:endParaRPr lang="en-US" sz="1600" dirty="0"/>
          </a:p>
          <a:p>
            <a:r>
              <a:rPr lang="en-US" sz="1600" dirty="0" smtClean="0"/>
              <a:t>Scope </a:t>
            </a:r>
            <a:r>
              <a:rPr lang="en-US" sz="1600" dirty="0" smtClean="0"/>
              <a:t>of Solicitations</a:t>
            </a:r>
          </a:p>
          <a:p>
            <a:r>
              <a:rPr lang="en-US" sz="1600" dirty="0" smtClean="0"/>
              <a:t>National Solicitation Plan</a:t>
            </a:r>
          </a:p>
          <a:p>
            <a:r>
              <a:rPr lang="en-US" sz="1600" dirty="0" smtClean="0"/>
              <a:t>VIPR Activity</a:t>
            </a:r>
          </a:p>
          <a:p>
            <a:r>
              <a:rPr lang="en-US" sz="1600" dirty="0"/>
              <a:t>Administration of the </a:t>
            </a:r>
            <a:r>
              <a:rPr lang="en-US" sz="1600" dirty="0" smtClean="0"/>
              <a:t>I-BPA</a:t>
            </a:r>
          </a:p>
          <a:p>
            <a:r>
              <a:rPr lang="en-US" sz="1600" dirty="0" smtClean="0"/>
              <a:t>Dispatch Operations</a:t>
            </a:r>
          </a:p>
          <a:p>
            <a:r>
              <a:rPr lang="en-US" sz="1600" dirty="0" smtClean="0"/>
              <a:t>Ordering Equipment</a:t>
            </a:r>
          </a:p>
          <a:p>
            <a:endParaRPr lang="en-US" sz="1800" dirty="0" smtClean="0"/>
          </a:p>
          <a:p>
            <a:endParaRPr lang="en-US" dirty="0" smtClean="0"/>
          </a:p>
        </p:txBody>
      </p:sp>
      <p:sp>
        <p:nvSpPr>
          <p:cNvPr id="12292" name="Slide Number Placeholder 3"/>
          <p:cNvSpPr>
            <a:spLocks noGrp="1"/>
          </p:cNvSpPr>
          <p:nvPr>
            <p:ph type="sldNum" sz="quarter" idx="10"/>
          </p:nvPr>
        </p:nvSpPr>
        <p:spPr>
          <a:noFill/>
        </p:spPr>
        <p:txBody>
          <a:bodyPr/>
          <a:lstStyle/>
          <a:p>
            <a:fld id="{CF9058C6-99CD-4642-8535-9C747E0F86C7}" type="slidenum">
              <a:rPr lang="en-US" smtClean="0"/>
              <a:pPr/>
              <a:t>2</a:t>
            </a:fld>
            <a:endParaRPr lang="en-US" smtClean="0"/>
          </a:p>
        </p:txBody>
      </p:sp>
      <p:sp>
        <p:nvSpPr>
          <p:cNvPr id="12293" name="Footer Placeholder 4"/>
          <p:cNvSpPr>
            <a:spLocks noGrp="1"/>
          </p:cNvSpPr>
          <p:nvPr>
            <p:ph type="ftr" sz="quarter" idx="11"/>
          </p:nvPr>
        </p:nvSpPr>
        <p:spPr>
          <a:noFill/>
        </p:spPr>
        <p:txBody>
          <a:bodyPr/>
          <a:lstStyle/>
          <a:p>
            <a:r>
              <a:rPr lang="en-US" dirty="0" smtClean="0"/>
              <a:t>Acquisition Management</a:t>
            </a:r>
          </a:p>
          <a:p>
            <a:r>
              <a:rPr lang="en-US" dirty="0" smtClean="0"/>
              <a:t>USDA Forest Service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Inspections – Link to R5 Checklists</a:t>
            </a:r>
            <a:endParaRPr lang="en-US" dirty="0"/>
          </a:p>
        </p:txBody>
      </p:sp>
      <p:sp>
        <p:nvSpPr>
          <p:cNvPr id="3" name="Content Placeholder 2"/>
          <p:cNvSpPr>
            <a:spLocks noGrp="1"/>
          </p:cNvSpPr>
          <p:nvPr>
            <p:ph idx="1"/>
          </p:nvPr>
        </p:nvSpPr>
        <p:spPr>
          <a:xfrm>
            <a:off x="1630680" y="1249680"/>
            <a:ext cx="7316470" cy="5303520"/>
          </a:xfrm>
        </p:spPr>
        <p:txBody>
          <a:bodyPr/>
          <a:lstStyle/>
          <a:p>
            <a:pPr marL="412750" lvl="2" indent="0">
              <a:buNone/>
              <a:tabLst>
                <a:tab pos="228600" algn="l"/>
                <a:tab pos="625475" algn="l"/>
                <a:tab pos="914400" algn="l"/>
              </a:tabLst>
            </a:pPr>
            <a:endParaRPr lang="en-US" sz="1400" dirty="0" smtClean="0"/>
          </a:p>
          <a:p>
            <a:pPr marL="412750" lvl="2" indent="0">
              <a:buNone/>
              <a:tabLst>
                <a:tab pos="228600" algn="l"/>
                <a:tab pos="625475" algn="l"/>
                <a:tab pos="914400" algn="l"/>
              </a:tabLst>
            </a:pPr>
            <a:endParaRPr lang="en-US" sz="1400" dirty="0"/>
          </a:p>
          <a:p>
            <a:pPr marL="412750" lvl="2" indent="0">
              <a:buNone/>
              <a:tabLst>
                <a:tab pos="228600" algn="l"/>
                <a:tab pos="625475" algn="l"/>
                <a:tab pos="914400" algn="l"/>
              </a:tabLst>
            </a:pPr>
            <a:endParaRPr lang="en-US" sz="1400" dirty="0" smtClean="0"/>
          </a:p>
          <a:p>
            <a:pPr marL="412750" lvl="2" indent="0">
              <a:buNone/>
              <a:tabLst>
                <a:tab pos="228600" algn="l"/>
                <a:tab pos="625475" algn="l"/>
                <a:tab pos="914400" algn="l"/>
              </a:tabLst>
            </a:pPr>
            <a:endParaRPr lang="en-US" sz="1400" dirty="0"/>
          </a:p>
          <a:p>
            <a:pPr marL="412750" lvl="2" indent="0">
              <a:buNone/>
              <a:tabLst>
                <a:tab pos="228600" algn="l"/>
                <a:tab pos="625475" algn="l"/>
                <a:tab pos="914400" algn="l"/>
              </a:tabLst>
            </a:pPr>
            <a:endParaRPr lang="en-US" sz="1400" dirty="0" smtClean="0"/>
          </a:p>
          <a:p>
            <a:pPr marL="412750" lvl="2" indent="0">
              <a:buNone/>
              <a:tabLst>
                <a:tab pos="228600" algn="l"/>
                <a:tab pos="625475" algn="l"/>
                <a:tab pos="914400" algn="l"/>
              </a:tabLst>
            </a:pPr>
            <a:endParaRPr lang="en-US" sz="1400" dirty="0"/>
          </a:p>
          <a:p>
            <a:pPr marL="412750" lvl="2" indent="0">
              <a:buNone/>
              <a:tabLst>
                <a:tab pos="228600" algn="l"/>
                <a:tab pos="625475" algn="l"/>
                <a:tab pos="914400" algn="l"/>
              </a:tabLst>
            </a:pPr>
            <a:endParaRPr lang="en-US" sz="1400" dirty="0" smtClean="0"/>
          </a:p>
          <a:p>
            <a:pPr marL="412750" lvl="2" indent="0">
              <a:buNone/>
              <a:tabLst>
                <a:tab pos="228600" algn="l"/>
                <a:tab pos="625475" algn="l"/>
                <a:tab pos="914400" algn="l"/>
              </a:tabLst>
            </a:pPr>
            <a:endParaRPr lang="en-US" sz="1400" dirty="0"/>
          </a:p>
          <a:p>
            <a:pPr marL="412750" lvl="2" indent="0">
              <a:buNone/>
              <a:tabLst>
                <a:tab pos="228600" algn="l"/>
                <a:tab pos="625475" algn="l"/>
                <a:tab pos="914400" algn="l"/>
              </a:tabLst>
            </a:pPr>
            <a:endParaRPr lang="en-US" sz="1400" dirty="0" smtClean="0"/>
          </a:p>
          <a:p>
            <a:pPr marL="412750" lvl="2" indent="0">
              <a:buNone/>
              <a:tabLst>
                <a:tab pos="228600" algn="l"/>
                <a:tab pos="625475" algn="l"/>
                <a:tab pos="914400" algn="l"/>
              </a:tabLst>
            </a:pPr>
            <a:endParaRPr lang="en-US" sz="1400" dirty="0"/>
          </a:p>
          <a:p>
            <a:pPr marL="412750" lvl="2" indent="0">
              <a:buNone/>
              <a:tabLst>
                <a:tab pos="228600" algn="l"/>
                <a:tab pos="625475" algn="l"/>
                <a:tab pos="914400" algn="l"/>
              </a:tabLst>
            </a:pPr>
            <a:endParaRPr lang="en-US" sz="1400" dirty="0" smtClean="0"/>
          </a:p>
          <a:p>
            <a:pPr marL="412750" lvl="2" indent="0">
              <a:buNone/>
              <a:tabLst>
                <a:tab pos="228600" algn="l"/>
                <a:tab pos="625475" algn="l"/>
                <a:tab pos="914400" algn="l"/>
              </a:tabLst>
            </a:pPr>
            <a:endParaRPr lang="en-US" sz="1400" dirty="0"/>
          </a:p>
          <a:p>
            <a:pPr marL="412750" lvl="2" indent="0">
              <a:buNone/>
              <a:tabLst>
                <a:tab pos="228600" algn="l"/>
                <a:tab pos="625475" algn="l"/>
                <a:tab pos="914400" algn="l"/>
              </a:tabLst>
            </a:pPr>
            <a:endParaRPr lang="en-US" sz="1400" dirty="0" smtClean="0"/>
          </a:p>
          <a:p>
            <a:pPr marL="412750" lvl="2" indent="0">
              <a:buNone/>
              <a:tabLst>
                <a:tab pos="228600" algn="l"/>
                <a:tab pos="625475" algn="l"/>
                <a:tab pos="914400" algn="l"/>
              </a:tabLst>
            </a:pPr>
            <a:endParaRPr lang="en-US" sz="1400" dirty="0"/>
          </a:p>
          <a:p>
            <a:pPr marL="412750" lvl="2" indent="0">
              <a:buNone/>
              <a:tabLst>
                <a:tab pos="228600" algn="l"/>
                <a:tab pos="625475" algn="l"/>
                <a:tab pos="914400" algn="l"/>
              </a:tabLst>
            </a:pPr>
            <a:endParaRPr lang="en-US" sz="1400" dirty="0" smtClean="0"/>
          </a:p>
          <a:p>
            <a:pPr marL="1588" lvl="2" indent="0">
              <a:buNone/>
              <a:tabLst>
                <a:tab pos="228600" algn="l"/>
                <a:tab pos="625475" algn="l"/>
                <a:tab pos="914400" algn="l"/>
              </a:tabLst>
            </a:pPr>
            <a:r>
              <a:rPr lang="en-US" sz="1400" dirty="0" smtClean="0">
                <a:hlinkClick r:id="rId3"/>
              </a:rPr>
              <a:t>http</a:t>
            </a:r>
            <a:r>
              <a:rPr lang="en-US" sz="1400" dirty="0">
                <a:hlinkClick r:id="rId3"/>
              </a:rPr>
              <a:t>://www.fs.usda.gov/detail/r5/fire-aviation/management/?</a:t>
            </a:r>
            <a:r>
              <a:rPr lang="en-US" sz="1400" dirty="0" smtClean="0">
                <a:hlinkClick r:id="rId3"/>
              </a:rPr>
              <a:t>cid=stelprdb5365911</a:t>
            </a:r>
            <a:r>
              <a:rPr lang="en-US" sz="1400" dirty="0" smtClean="0"/>
              <a:t> </a:t>
            </a:r>
          </a:p>
          <a:p>
            <a:pPr marL="1588" lvl="2" indent="0">
              <a:buNone/>
              <a:tabLst>
                <a:tab pos="228600" algn="l"/>
                <a:tab pos="625475" algn="l"/>
                <a:tab pos="914400" algn="l"/>
              </a:tabLst>
            </a:pPr>
            <a:r>
              <a:rPr lang="en-US" sz="1400" dirty="0" smtClean="0"/>
              <a:t>Future Site:  </a:t>
            </a:r>
            <a:r>
              <a:rPr lang="en-US" sz="1400" dirty="0" smtClean="0">
                <a:hlinkClick r:id="rId4"/>
              </a:rPr>
              <a:t>http</a:t>
            </a:r>
            <a:r>
              <a:rPr lang="en-US" sz="1400" dirty="0">
                <a:hlinkClick r:id="rId4"/>
              </a:rPr>
              <a:t>://</a:t>
            </a:r>
            <a:r>
              <a:rPr lang="en-US" sz="1400" dirty="0" smtClean="0">
                <a:hlinkClick r:id="rId4"/>
              </a:rPr>
              <a:t>www.fs.fed.us/business/incident/equipment.php</a:t>
            </a:r>
            <a:endParaRPr lang="en-US" sz="1400" dirty="0" smtClean="0"/>
          </a:p>
          <a:p>
            <a:pPr marL="1588" lvl="2" indent="0">
              <a:buNone/>
              <a:tabLst>
                <a:tab pos="228600" algn="l"/>
                <a:tab pos="625475" algn="l"/>
                <a:tab pos="914400" algn="l"/>
              </a:tabLst>
            </a:pPr>
            <a:endParaRPr lang="en-US" sz="1400" dirty="0" smtClean="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9091"/>
          <a:stretch/>
        </p:blipFill>
        <p:spPr bwMode="auto">
          <a:xfrm>
            <a:off x="1674186" y="1524000"/>
            <a:ext cx="6696916" cy="406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9793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Inspections – Link to R5 Checklists</a:t>
            </a:r>
            <a:endParaRPr lang="en-US" dirty="0"/>
          </a:p>
        </p:txBody>
      </p:sp>
      <p:sp>
        <p:nvSpPr>
          <p:cNvPr id="3" name="Content Placeholder 2"/>
          <p:cNvSpPr>
            <a:spLocks noGrp="1"/>
          </p:cNvSpPr>
          <p:nvPr>
            <p:ph idx="1"/>
          </p:nvPr>
        </p:nvSpPr>
        <p:spPr>
          <a:xfrm>
            <a:off x="1828800" y="1249680"/>
            <a:ext cx="7118350" cy="5029200"/>
          </a:xfrm>
        </p:spPr>
        <p:txBody>
          <a:bodyPr/>
          <a:lstStyle/>
          <a:p>
            <a:pPr marL="1588" lvl="2" indent="0">
              <a:buNone/>
              <a:tabLst>
                <a:tab pos="228600" algn="l"/>
                <a:tab pos="625475" algn="l"/>
                <a:tab pos="914400" algn="l"/>
              </a:tabLst>
            </a:pPr>
            <a:r>
              <a:rPr lang="en-US" dirty="0" smtClean="0"/>
              <a:t>Sample Inspection Form – Laundry Unit (page 1 of 2)</a:t>
            </a:r>
          </a:p>
          <a:p>
            <a:pPr marL="412750" lvl="2" indent="0">
              <a:buNone/>
              <a:tabLst>
                <a:tab pos="228600" algn="l"/>
                <a:tab pos="625475" algn="l"/>
                <a:tab pos="914400" algn="l"/>
              </a:tabLst>
            </a:pPr>
            <a:endParaRPr lang="en-US" dirty="0" smtClean="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967" t="25069" r="30088" b="7672"/>
          <a:stretch/>
        </p:blipFill>
        <p:spPr bwMode="auto">
          <a:xfrm>
            <a:off x="2286000" y="1645920"/>
            <a:ext cx="4739640" cy="496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6367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Incident Contract Project Inspector (ICPI)</a:t>
            </a:r>
            <a:endParaRPr lang="en-US" dirty="0"/>
          </a:p>
        </p:txBody>
      </p:sp>
      <p:sp>
        <p:nvSpPr>
          <p:cNvPr id="3" name="Content Placeholder 2"/>
          <p:cNvSpPr>
            <a:spLocks noGrp="1"/>
          </p:cNvSpPr>
          <p:nvPr>
            <p:ph idx="1"/>
          </p:nvPr>
        </p:nvSpPr>
        <p:spPr>
          <a:xfrm>
            <a:off x="1041400" y="1169988"/>
            <a:ext cx="7905750" cy="5230812"/>
          </a:xfrm>
        </p:spPr>
        <p:txBody>
          <a:bodyPr/>
          <a:lstStyle/>
          <a:p>
            <a:r>
              <a:rPr lang="en-US" dirty="0" smtClean="0"/>
              <a:t>Tell me more about the ICPI?</a:t>
            </a:r>
          </a:p>
          <a:p>
            <a:pPr lvl="1"/>
            <a:r>
              <a:rPr lang="en-US" dirty="0"/>
              <a:t>A new position for incident support, called an Incident Contract Project Inspector (ICPI), has been created to provide subject matter experts at incidents for our contracts and I-BPAs.  ICPIs were ordered for many fires this season with much positive feedback received. </a:t>
            </a:r>
            <a:endParaRPr lang="en-US" dirty="0" smtClean="0"/>
          </a:p>
          <a:p>
            <a:r>
              <a:rPr lang="en-US" dirty="0" smtClean="0"/>
              <a:t>What do they do?</a:t>
            </a:r>
          </a:p>
          <a:p>
            <a:pPr lvl="1"/>
            <a:r>
              <a:rPr lang="en-US" dirty="0" smtClean="0">
                <a:solidFill>
                  <a:schemeClr val="accent4"/>
                </a:solidFill>
              </a:rPr>
              <a:t>ICPIs </a:t>
            </a:r>
            <a:r>
              <a:rPr lang="en-US" dirty="0">
                <a:solidFill>
                  <a:schemeClr val="accent4"/>
                </a:solidFill>
              </a:rPr>
              <a:t>travel to various incidents inspecting contract equipment and operators for contract compliance, generate remedies for non-compliant resources, advise the incident supervisor of contract/agreement specification requirements, and assure that performance ratings are completed for each contractor.  They can ensure contract compliance for all contracts and I-BPAs except the national Mobile Showers, Mobile Food Caterers, and Aviation contracts.</a:t>
            </a:r>
          </a:p>
          <a:p>
            <a:endParaRPr lang="en-US" dirty="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extLst>
      <p:ext uri="{BB962C8B-B14F-4D97-AF65-F5344CB8AC3E}">
        <p14:creationId xmlns:p14="http://schemas.microsoft.com/office/powerpoint/2010/main" val="3993359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Vendor Relationships</a:t>
            </a:r>
            <a:endParaRPr lang="en-US" dirty="0"/>
          </a:p>
        </p:txBody>
      </p:sp>
      <p:sp>
        <p:nvSpPr>
          <p:cNvPr id="3" name="Content Placeholder 2"/>
          <p:cNvSpPr>
            <a:spLocks noGrp="1"/>
          </p:cNvSpPr>
          <p:nvPr>
            <p:ph idx="1"/>
          </p:nvPr>
        </p:nvSpPr>
        <p:spPr/>
        <p:txBody>
          <a:bodyPr/>
          <a:lstStyle/>
          <a:p>
            <a:r>
              <a:rPr lang="en-US" dirty="0" smtClean="0"/>
              <a:t>What do I need to know about working with vendors?</a:t>
            </a:r>
          </a:p>
          <a:p>
            <a:pPr lvl="1"/>
            <a:r>
              <a:rPr lang="en-US" dirty="0" smtClean="0"/>
              <a:t>Do you have an ICPI?</a:t>
            </a:r>
          </a:p>
          <a:p>
            <a:pPr lvl="1"/>
            <a:r>
              <a:rPr lang="en-US" dirty="0" smtClean="0"/>
              <a:t>Do you know where to find the performance evaluation report?</a:t>
            </a:r>
          </a:p>
          <a:p>
            <a:pPr lvl="1"/>
            <a:r>
              <a:rPr lang="en-US" dirty="0" smtClean="0"/>
              <a:t>Are you familiar with D.20?</a:t>
            </a:r>
          </a:p>
          <a:p>
            <a:pPr lvl="1"/>
            <a:r>
              <a:rPr lang="en-US" dirty="0" smtClean="0"/>
              <a:t>Exhibit E?</a:t>
            </a:r>
          </a:p>
          <a:p>
            <a:pPr marL="234950" lvl="1">
              <a:buFont typeface="Arial" pitchFamily="34" charset="0"/>
              <a:buChar char="•"/>
              <a:tabLst>
                <a:tab pos="228600" algn="l"/>
                <a:tab pos="625475" algn="l"/>
                <a:tab pos="914400" algn="l"/>
              </a:tabLst>
            </a:pPr>
            <a:r>
              <a:rPr lang="en-US" sz="2400" dirty="0" smtClean="0">
                <a:solidFill>
                  <a:srgbClr val="004685"/>
                </a:solidFill>
                <a:ea typeface="+mn-ea"/>
                <a:cs typeface="+mn-cs"/>
              </a:rPr>
              <a:t>What if you don’t have an ICPI?</a:t>
            </a:r>
          </a:p>
          <a:p>
            <a:pPr lvl="1"/>
            <a:r>
              <a:rPr lang="en-US" dirty="0" smtClean="0">
                <a:solidFill>
                  <a:srgbClr val="000000"/>
                </a:solidFill>
              </a:rPr>
              <a:t>Consider ordering one</a:t>
            </a:r>
          </a:p>
          <a:p>
            <a:pPr lvl="1"/>
            <a:r>
              <a:rPr lang="en-US" dirty="0" smtClean="0">
                <a:solidFill>
                  <a:srgbClr val="000000"/>
                </a:solidFill>
              </a:rPr>
              <a:t>Work with Finance, specifically the Procurement Unit Leader if one is assigned to the incident</a:t>
            </a:r>
            <a:endParaRPr lang="en-US" dirty="0">
              <a:solidFill>
                <a:srgbClr val="000000"/>
              </a:solidFill>
            </a:endParaRPr>
          </a:p>
          <a:p>
            <a:pPr marL="577850" lvl="2">
              <a:buFont typeface="Arial" pitchFamily="34" charset="0"/>
              <a:buChar char="•"/>
              <a:tabLst>
                <a:tab pos="228600" algn="l"/>
                <a:tab pos="625475" algn="l"/>
                <a:tab pos="914400" algn="l"/>
              </a:tabLst>
            </a:pPr>
            <a:endParaRPr lang="en-US" dirty="0" smtClean="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extLst>
      <p:ext uri="{BB962C8B-B14F-4D97-AF65-F5344CB8AC3E}">
        <p14:creationId xmlns:p14="http://schemas.microsoft.com/office/powerpoint/2010/main" val="18137626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Contractor Performance Rating</a:t>
            </a:r>
            <a:endParaRPr lang="en-US" dirty="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pic>
        <p:nvPicPr>
          <p:cNvPr id="6" name="Content Placeholder 5"/>
          <p:cNvPicPr>
            <a:picLocks noGrp="1"/>
          </p:cNvPicPr>
          <p:nvPr>
            <p:ph idx="1"/>
          </p:nvPr>
        </p:nvPicPr>
        <p:blipFill rotWithShape="1">
          <a:blip r:embed="rId3"/>
          <a:srcRect l="27083" t="11722" r="25000" b="1488"/>
          <a:stretch/>
        </p:blipFill>
        <p:spPr bwMode="auto">
          <a:xfrm>
            <a:off x="3062434" y="1284288"/>
            <a:ext cx="3863681" cy="4975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73427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61366"/>
            <a:ext cx="8011758" cy="995081"/>
          </a:xfrm>
        </p:spPr>
        <p:txBody>
          <a:bodyPr/>
          <a:lstStyle/>
          <a:p>
            <a:r>
              <a:rPr lang="en-US" dirty="0" smtClean="0"/>
              <a:t> Contractor Performance Rating - Guidelines</a:t>
            </a:r>
            <a:endParaRPr lang="en-US" dirty="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pic>
        <p:nvPicPr>
          <p:cNvPr id="6" name="Content Placeholder 5"/>
          <p:cNvPicPr>
            <a:picLocks noGrp="1"/>
          </p:cNvPicPr>
          <p:nvPr>
            <p:ph idx="1"/>
          </p:nvPr>
        </p:nvPicPr>
        <p:blipFill rotWithShape="1">
          <a:blip r:embed="rId3"/>
          <a:srcRect l="28000" t="17867" r="25600" b="9600"/>
          <a:stretch/>
        </p:blipFill>
        <p:spPr bwMode="auto">
          <a:xfrm>
            <a:off x="2859778" y="1385888"/>
            <a:ext cx="4243593" cy="4975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47033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1189673" y="171133"/>
            <a:ext cx="6116637" cy="831850"/>
          </a:xfrm>
        </p:spPr>
        <p:txBody>
          <a:bodyPr/>
          <a:lstStyle/>
          <a:p>
            <a:r>
              <a:rPr lang="en-US" dirty="0" smtClean="0"/>
              <a:t>Questions</a:t>
            </a:r>
            <a:endParaRPr lang="en-US" b="0" dirty="0" smtClean="0">
              <a:solidFill>
                <a:srgbClr val="004685"/>
              </a:solidFill>
              <a:cs typeface="Arial" charset="0"/>
            </a:endParaRPr>
          </a:p>
        </p:txBody>
      </p:sp>
      <p:sp>
        <p:nvSpPr>
          <p:cNvPr id="24579" name="Subtitle 4"/>
          <p:cNvSpPr>
            <a:spLocks noGrp="1"/>
          </p:cNvSpPr>
          <p:nvPr>
            <p:ph idx="1"/>
          </p:nvPr>
        </p:nvSpPr>
        <p:spPr>
          <a:xfrm>
            <a:off x="1783080" y="2103120"/>
            <a:ext cx="6507480" cy="2799398"/>
          </a:xfrm>
        </p:spPr>
        <p:txBody>
          <a:bodyPr/>
          <a:lstStyle/>
          <a:p>
            <a:pPr marL="0" indent="0">
              <a:buFontTx/>
              <a:buNone/>
            </a:pPr>
            <a:r>
              <a:rPr lang="en-US" sz="2000" dirty="0" smtClean="0">
                <a:solidFill>
                  <a:schemeClr val="tx1"/>
                </a:solidFill>
              </a:rPr>
              <a:t>Presented by:</a:t>
            </a:r>
          </a:p>
          <a:p>
            <a:pPr marL="0" indent="0">
              <a:buFontTx/>
              <a:buNone/>
            </a:pPr>
            <a:r>
              <a:rPr lang="en-US" sz="2000" dirty="0" smtClean="0">
                <a:solidFill>
                  <a:schemeClr val="tx1"/>
                </a:solidFill>
              </a:rPr>
              <a:t>Brandy O. Jiron, </a:t>
            </a:r>
            <a:r>
              <a:rPr lang="en-US" sz="2000" dirty="0" smtClean="0">
                <a:solidFill>
                  <a:schemeClr val="tx1"/>
                </a:solidFill>
              </a:rPr>
              <a:t>Procurement </a:t>
            </a:r>
            <a:r>
              <a:rPr lang="en-US" sz="2000" dirty="0" smtClean="0">
                <a:solidFill>
                  <a:schemeClr val="tx1"/>
                </a:solidFill>
              </a:rPr>
              <a:t>Analyst</a:t>
            </a:r>
            <a:br>
              <a:rPr lang="en-US" sz="2000" dirty="0" smtClean="0">
                <a:solidFill>
                  <a:schemeClr val="tx1"/>
                </a:solidFill>
              </a:rPr>
            </a:br>
            <a:r>
              <a:rPr lang="en-US" sz="2000" dirty="0" smtClean="0">
                <a:solidFill>
                  <a:schemeClr val="tx1"/>
                </a:solidFill>
              </a:rPr>
              <a:t>Fire and Aviation Business Branch (FABB)</a:t>
            </a:r>
            <a:endParaRPr lang="en-US" sz="2000" dirty="0" smtClean="0">
              <a:solidFill>
                <a:schemeClr val="tx1"/>
              </a:solidFill>
            </a:endParaRPr>
          </a:p>
          <a:p>
            <a:pPr marL="0" indent="0">
              <a:buFontTx/>
              <a:buNone/>
            </a:pPr>
            <a:r>
              <a:rPr lang="en-US" sz="2000" dirty="0" smtClean="0">
                <a:solidFill>
                  <a:schemeClr val="tx1"/>
                </a:solidFill>
              </a:rPr>
              <a:t>National Logistics Workshop, </a:t>
            </a:r>
            <a:r>
              <a:rPr lang="en-US" sz="2000" dirty="0" smtClean="0">
                <a:solidFill>
                  <a:schemeClr val="tx1"/>
                </a:solidFill>
              </a:rPr>
              <a:t>7 March 2017</a:t>
            </a:r>
            <a:endParaRPr lang="en-US" sz="2000" dirty="0" smtClean="0">
              <a:solidFill>
                <a:schemeClr val="tx1"/>
              </a:solidFill>
            </a:endParaRPr>
          </a:p>
          <a:p>
            <a:pPr marL="0" indent="0">
              <a:buFontTx/>
              <a:buNone/>
            </a:pPr>
            <a:r>
              <a:rPr lang="en-US" sz="2000" dirty="0" smtClean="0">
                <a:solidFill>
                  <a:schemeClr val="tx1"/>
                </a:solidFill>
                <a:hlinkClick r:id="rId3"/>
              </a:rPr>
              <a:t>http://www.fs.fed.us/business/incident/</a:t>
            </a:r>
            <a:r>
              <a:rPr lang="en-US" sz="2000" dirty="0" smtClean="0">
                <a:solidFill>
                  <a:schemeClr val="tx1"/>
                </a:solidFill>
              </a:rPr>
              <a:t> </a:t>
            </a:r>
          </a:p>
          <a:p>
            <a:pPr marL="0" indent="0">
              <a:buFontTx/>
              <a:buNone/>
            </a:pPr>
            <a:endParaRPr lang="en-US" sz="2000" dirty="0" smtClean="0">
              <a:solidFill>
                <a:schemeClr val="tx1"/>
              </a:solidFill>
            </a:endParaRPr>
          </a:p>
        </p:txBody>
      </p:sp>
      <p:sp>
        <p:nvSpPr>
          <p:cNvPr id="24580" name="Rectangle 53"/>
          <p:cNvSpPr>
            <a:spLocks noGrp="1" noChangeArrowheads="1"/>
          </p:cNvSpPr>
          <p:nvPr>
            <p:ph type="ftr" sz="quarter" idx="11"/>
          </p:nvPr>
        </p:nvSpPr>
        <p:spPr>
          <a:noFill/>
        </p:spPr>
        <p:txBody>
          <a:bodyPr/>
          <a:lstStyle/>
          <a:p>
            <a:r>
              <a:rPr lang="en-US" smtClean="0"/>
              <a:t>Acquisition Management</a:t>
            </a:r>
          </a:p>
          <a:p>
            <a:r>
              <a:rPr lang="en-US" smtClean="0"/>
              <a:t>USDA Forest Service  </a:t>
            </a:r>
          </a:p>
        </p:txBody>
      </p:sp>
    </p:spTree>
    <p:extLst>
      <p:ext uri="{BB962C8B-B14F-4D97-AF65-F5344CB8AC3E}">
        <p14:creationId xmlns:p14="http://schemas.microsoft.com/office/powerpoint/2010/main" val="2065180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smtClean="0"/>
              <a:t>Discussion Items</a:t>
            </a:r>
          </a:p>
        </p:txBody>
      </p:sp>
      <p:sp>
        <p:nvSpPr>
          <p:cNvPr id="12291" name="Content Placeholder 2"/>
          <p:cNvSpPr>
            <a:spLocks noGrp="1"/>
          </p:cNvSpPr>
          <p:nvPr>
            <p:ph idx="1"/>
          </p:nvPr>
        </p:nvSpPr>
        <p:spPr>
          <a:xfrm>
            <a:off x="1302706" y="1427967"/>
            <a:ext cx="7644443" cy="4907520"/>
          </a:xfrm>
        </p:spPr>
        <p:txBody>
          <a:bodyPr/>
          <a:lstStyle/>
          <a:p>
            <a:r>
              <a:rPr lang="en-US" sz="1600" dirty="0"/>
              <a:t>Inspections</a:t>
            </a:r>
          </a:p>
          <a:p>
            <a:r>
              <a:rPr lang="en-US" sz="1600" dirty="0"/>
              <a:t>Incident Contract Project </a:t>
            </a:r>
            <a:r>
              <a:rPr lang="en-US" sz="1600" dirty="0" smtClean="0"/>
              <a:t>Inspector</a:t>
            </a:r>
          </a:p>
          <a:p>
            <a:r>
              <a:rPr lang="en-US" sz="1600" dirty="0"/>
              <a:t>Vendor Relationships</a:t>
            </a:r>
          </a:p>
          <a:p>
            <a:r>
              <a:rPr lang="en-US" sz="1600" dirty="0" smtClean="0"/>
              <a:t>Questions?</a:t>
            </a:r>
            <a:endParaRPr lang="en-US" sz="1600" dirty="0"/>
          </a:p>
          <a:p>
            <a:endParaRPr lang="en-US" dirty="0" smtClean="0"/>
          </a:p>
        </p:txBody>
      </p:sp>
      <p:sp>
        <p:nvSpPr>
          <p:cNvPr id="12292" name="Slide Number Placeholder 3"/>
          <p:cNvSpPr>
            <a:spLocks noGrp="1"/>
          </p:cNvSpPr>
          <p:nvPr>
            <p:ph type="sldNum" sz="quarter" idx="10"/>
          </p:nvPr>
        </p:nvSpPr>
        <p:spPr>
          <a:noFill/>
        </p:spPr>
        <p:txBody>
          <a:bodyPr/>
          <a:lstStyle/>
          <a:p>
            <a:fld id="{CF9058C6-99CD-4642-8535-9C747E0F86C7}" type="slidenum">
              <a:rPr lang="en-US" smtClean="0"/>
              <a:pPr/>
              <a:t>3</a:t>
            </a:fld>
            <a:endParaRPr lang="en-US" smtClean="0"/>
          </a:p>
        </p:txBody>
      </p:sp>
      <p:sp>
        <p:nvSpPr>
          <p:cNvPr id="12293" name="Footer Placeholder 4"/>
          <p:cNvSpPr>
            <a:spLocks noGrp="1"/>
          </p:cNvSpPr>
          <p:nvPr>
            <p:ph type="ftr" sz="quarter" idx="11"/>
          </p:nvPr>
        </p:nvSpPr>
        <p:spPr>
          <a:noFill/>
        </p:spPr>
        <p:txBody>
          <a:bodyPr/>
          <a:lstStyle/>
          <a:p>
            <a:r>
              <a:rPr lang="en-US" dirty="0" smtClean="0"/>
              <a:t>Acquisition Management</a:t>
            </a:r>
          </a:p>
          <a:p>
            <a:r>
              <a:rPr lang="en-US" dirty="0" smtClean="0"/>
              <a:t>USDA Forest Service  </a:t>
            </a:r>
          </a:p>
        </p:txBody>
      </p:sp>
    </p:spTree>
    <p:extLst>
      <p:ext uri="{BB962C8B-B14F-4D97-AF65-F5344CB8AC3E}">
        <p14:creationId xmlns:p14="http://schemas.microsoft.com/office/powerpoint/2010/main" val="25111011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5"/>
                </a:solidFill>
              </a:rPr>
              <a:t>2016</a:t>
            </a:r>
            <a:r>
              <a:rPr lang="en-US" sz="3200" dirty="0" smtClean="0"/>
              <a:t> </a:t>
            </a:r>
            <a:r>
              <a:rPr lang="en-US" sz="3200" dirty="0" smtClean="0"/>
              <a:t>VIPR </a:t>
            </a:r>
            <a:r>
              <a:rPr lang="en-US" sz="3200" dirty="0" smtClean="0"/>
              <a:t>Help Desk Season </a:t>
            </a:r>
            <a:r>
              <a:rPr lang="en-US" sz="3200" dirty="0" smtClean="0"/>
              <a:t>in Review</a:t>
            </a:r>
            <a:endParaRPr lang="en-US" sz="3200" dirty="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
        <p:nvSpPr>
          <p:cNvPr id="9" name="Content Placeholder 8"/>
          <p:cNvSpPr>
            <a:spLocks noGrp="1"/>
          </p:cNvSpPr>
          <p:nvPr>
            <p:ph idx="1"/>
          </p:nvPr>
        </p:nvSpPr>
        <p:spPr>
          <a:xfrm>
            <a:off x="1041400" y="1169988"/>
            <a:ext cx="7905750" cy="5370297"/>
          </a:xfrm>
        </p:spPr>
        <p:txBody>
          <a:bodyPr/>
          <a:lstStyle/>
          <a:p>
            <a:r>
              <a:rPr lang="en-US" sz="2800" dirty="0" smtClean="0"/>
              <a:t>VIPR Helpdesk</a:t>
            </a:r>
          </a:p>
          <a:p>
            <a:pPr lvl="1"/>
            <a:r>
              <a:rPr lang="en-US" sz="2400" dirty="0" smtClean="0"/>
              <a:t>Available 24/7</a:t>
            </a:r>
          </a:p>
          <a:p>
            <a:r>
              <a:rPr lang="en-US" sz="2800" dirty="0" smtClean="0"/>
              <a:t>Helpdesk Ticket Information</a:t>
            </a:r>
          </a:p>
          <a:p>
            <a:pPr lvl="1"/>
            <a:r>
              <a:rPr lang="en-US" sz="2400" dirty="0" smtClean="0"/>
              <a:t>Total number of tickets created October </a:t>
            </a:r>
            <a:r>
              <a:rPr lang="en-US" sz="2400" dirty="0" smtClean="0"/>
              <a:t>2015 </a:t>
            </a:r>
            <a:r>
              <a:rPr lang="en-US" sz="2400" dirty="0" smtClean="0"/>
              <a:t>thru September </a:t>
            </a:r>
            <a:r>
              <a:rPr lang="en-US" sz="2400" dirty="0" smtClean="0"/>
              <a:t>2016:  2,860</a:t>
            </a:r>
            <a:endParaRPr lang="en-US" sz="2400" dirty="0" smtClean="0"/>
          </a:p>
          <a:p>
            <a:pPr lvl="2"/>
            <a:endParaRPr lang="en-US" sz="2400" dirty="0">
              <a:solidFill>
                <a:srgbClr val="FF0000"/>
              </a:solidFill>
            </a:endParaRPr>
          </a:p>
          <a:p>
            <a:pPr marL="749300" lvl="2" indent="0">
              <a:buNone/>
            </a:pPr>
            <a:endParaRPr lang="en-US" dirty="0" smtClean="0">
              <a:solidFill>
                <a:srgbClr val="FF0000"/>
              </a:solidFill>
            </a:endParaRPr>
          </a:p>
          <a:p>
            <a:pPr marL="749300" lvl="2" indent="0">
              <a:buNone/>
            </a:pPr>
            <a:endParaRPr lang="en-US" dirty="0" smtClean="0">
              <a:solidFill>
                <a:srgbClr val="FF0000"/>
              </a:solidFill>
            </a:endParaRPr>
          </a:p>
          <a:p>
            <a:pPr marL="749300" lvl="2" indent="0">
              <a:buNone/>
            </a:pPr>
            <a:endParaRPr lang="en-US" dirty="0">
              <a:solidFill>
                <a:srgbClr val="FF0000"/>
              </a:solidFill>
            </a:endParaRPr>
          </a:p>
          <a:p>
            <a:pPr marL="749300" lvl="2" indent="0">
              <a:buNone/>
            </a:pPr>
            <a:endParaRPr lang="en-US" dirty="0" smtClean="0">
              <a:solidFill>
                <a:srgbClr val="FF0000"/>
              </a:solidFill>
            </a:endParaRPr>
          </a:p>
          <a:p>
            <a:pPr marL="749300" lvl="2" indent="0">
              <a:buNone/>
            </a:pPr>
            <a:endParaRPr lang="en-US" dirty="0">
              <a:solidFill>
                <a:srgbClr val="FF0000"/>
              </a:solidFill>
            </a:endParaRPr>
          </a:p>
          <a:p>
            <a:pPr marL="284163" lvl="2" indent="0">
              <a:buNone/>
            </a:pPr>
            <a:r>
              <a:rPr lang="en-US" dirty="0" smtClean="0">
                <a:solidFill>
                  <a:srgbClr val="FF0000"/>
                </a:solidFill>
                <a:hlinkClick r:id="rId3"/>
              </a:rPr>
              <a:t>http</a:t>
            </a:r>
            <a:r>
              <a:rPr lang="en-US" dirty="0">
                <a:solidFill>
                  <a:srgbClr val="FF0000"/>
                </a:solidFill>
                <a:hlinkClick r:id="rId3"/>
              </a:rPr>
              <a:t>://</a:t>
            </a:r>
            <a:r>
              <a:rPr lang="en-US" dirty="0" smtClean="0">
                <a:solidFill>
                  <a:srgbClr val="FF0000"/>
                </a:solidFill>
                <a:hlinkClick r:id="rId3"/>
              </a:rPr>
              <a:t>www.fs.fed.us/business/incident/vendorsupport.php</a:t>
            </a:r>
            <a:r>
              <a:rPr lang="en-US" dirty="0" smtClean="0">
                <a:solidFill>
                  <a:srgbClr val="FF0000"/>
                </a:solidFill>
              </a:rPr>
              <a:t> </a:t>
            </a:r>
          </a:p>
          <a:p>
            <a:pPr>
              <a:buNone/>
            </a:pPr>
            <a:endParaRPr lang="en-US" dirty="0"/>
          </a:p>
        </p:txBody>
      </p:sp>
      <p:pic>
        <p:nvPicPr>
          <p:cNvPr id="3" name="Picture 2"/>
          <p:cNvPicPr>
            <a:picLocks noChangeAspect="1"/>
          </p:cNvPicPr>
          <p:nvPr/>
        </p:nvPicPr>
        <p:blipFill>
          <a:blip r:embed="rId4"/>
          <a:stretch>
            <a:fillRect/>
          </a:stretch>
        </p:blipFill>
        <p:spPr>
          <a:xfrm>
            <a:off x="1292607" y="4004069"/>
            <a:ext cx="7485714" cy="1780952"/>
          </a:xfrm>
          <a:prstGeom prst="rect">
            <a:avLst/>
          </a:prstGeom>
        </p:spPr>
      </p:pic>
    </p:spTree>
    <p:extLst>
      <p:ext uri="{BB962C8B-B14F-4D97-AF65-F5344CB8AC3E}">
        <p14:creationId xmlns:p14="http://schemas.microsoft.com/office/powerpoint/2010/main" val="1977196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1189673" y="171133"/>
            <a:ext cx="6116637" cy="831850"/>
          </a:xfrm>
        </p:spPr>
        <p:txBody>
          <a:bodyPr/>
          <a:lstStyle/>
          <a:p>
            <a:r>
              <a:rPr lang="en-US" dirty="0" smtClean="0"/>
              <a:t>VIPR Current Events</a:t>
            </a:r>
            <a:endParaRPr lang="en-US" b="0" dirty="0" smtClean="0">
              <a:solidFill>
                <a:srgbClr val="004685"/>
              </a:solidFill>
              <a:cs typeface="Arial" charset="0"/>
            </a:endParaRPr>
          </a:p>
        </p:txBody>
      </p:sp>
      <p:sp>
        <p:nvSpPr>
          <p:cNvPr id="24579" name="Subtitle 4"/>
          <p:cNvSpPr>
            <a:spLocks noGrp="1"/>
          </p:cNvSpPr>
          <p:nvPr>
            <p:ph idx="1"/>
          </p:nvPr>
        </p:nvSpPr>
        <p:spPr>
          <a:xfrm>
            <a:off x="1282038" y="1188720"/>
            <a:ext cx="6507480" cy="5913537"/>
          </a:xfrm>
        </p:spPr>
        <p:txBody>
          <a:bodyPr/>
          <a:lstStyle/>
          <a:p>
            <a:r>
              <a:rPr lang="en-US" dirty="0" smtClean="0"/>
              <a:t>VIPR Server Moves</a:t>
            </a:r>
            <a:endParaRPr lang="en-US" dirty="0"/>
          </a:p>
          <a:p>
            <a:pPr lvl="1"/>
            <a:r>
              <a:rPr lang="en-US" sz="1800" dirty="0" smtClean="0"/>
              <a:t>VIPR moved from MCI to the VDC 22 Dec 2016, then moved from the RAC to a Single Server Database Instance on 2/14/2017</a:t>
            </a:r>
          </a:p>
          <a:p>
            <a:pPr lvl="0"/>
            <a:r>
              <a:rPr lang="en-US" dirty="0"/>
              <a:t>Transforming Incident Procurement Project (TIPP) </a:t>
            </a:r>
            <a:endParaRPr lang="en-US" dirty="0" smtClean="0"/>
          </a:p>
          <a:p>
            <a:pPr lvl="1"/>
            <a:r>
              <a:rPr lang="en-US" sz="1800" dirty="0" smtClean="0"/>
              <a:t>Aging </a:t>
            </a:r>
            <a:r>
              <a:rPr lang="en-US" sz="1800" dirty="0"/>
              <a:t>systems and processes do not meet OMB mandates, many incident business processes are manual, duplication and inconsistencies exist among agencies, and proper administration of incident contracted resources is </a:t>
            </a:r>
            <a:r>
              <a:rPr lang="en-US" sz="1800" dirty="0" smtClean="0"/>
              <a:t>lacking.</a:t>
            </a:r>
            <a:endParaRPr lang="en-US" sz="1800" dirty="0"/>
          </a:p>
          <a:p>
            <a:r>
              <a:rPr lang="en-US" dirty="0" smtClean="0"/>
              <a:t>EERA/LUA </a:t>
            </a:r>
            <a:r>
              <a:rPr lang="en-US" dirty="0"/>
              <a:t>Working Group </a:t>
            </a:r>
            <a:endParaRPr lang="en-US" dirty="0"/>
          </a:p>
          <a:p>
            <a:pPr lvl="1"/>
            <a:r>
              <a:rPr lang="en-US" sz="1800" dirty="0" smtClean="0"/>
              <a:t>The </a:t>
            </a:r>
            <a:r>
              <a:rPr lang="en-US" sz="1800" dirty="0"/>
              <a:t>working group </a:t>
            </a:r>
            <a:r>
              <a:rPr lang="en-US" sz="1800" dirty="0" smtClean="0"/>
              <a:t>is looking at </a:t>
            </a:r>
            <a:r>
              <a:rPr lang="en-US" sz="1800" dirty="0"/>
              <a:t>providing examples of commonly hired equipment using the Incident-Only EERAs/LUAs.  </a:t>
            </a:r>
            <a:endParaRPr lang="en-US" sz="1800" dirty="0" smtClean="0"/>
          </a:p>
        </p:txBody>
      </p:sp>
      <p:sp>
        <p:nvSpPr>
          <p:cNvPr id="24580" name="Rectangle 53"/>
          <p:cNvSpPr>
            <a:spLocks noGrp="1" noChangeArrowheads="1"/>
          </p:cNvSpPr>
          <p:nvPr>
            <p:ph type="ftr" sz="quarter" idx="11"/>
          </p:nvPr>
        </p:nvSpPr>
        <p:spPr>
          <a:noFill/>
        </p:spPr>
        <p:txBody>
          <a:bodyPr/>
          <a:lstStyle/>
          <a:p>
            <a:r>
              <a:rPr lang="en-US" smtClean="0"/>
              <a:t>Acquisition Management</a:t>
            </a:r>
          </a:p>
          <a:p>
            <a:r>
              <a:rPr lang="en-US" smtClean="0"/>
              <a:t>USDA Forest Service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95363" y="161926"/>
            <a:ext cx="7940675" cy="852228"/>
          </a:xfrm>
        </p:spPr>
        <p:txBody>
          <a:bodyPr/>
          <a:lstStyle/>
          <a:p>
            <a:r>
              <a:rPr lang="en-US" sz="3200" dirty="0" smtClean="0"/>
              <a:t>2016 </a:t>
            </a:r>
            <a:r>
              <a:rPr lang="en-US" sz="3200" dirty="0" smtClean="0"/>
              <a:t>I-BPA Program</a:t>
            </a:r>
            <a:r>
              <a:rPr lang="en-US" dirty="0" smtClean="0"/>
              <a:t> </a:t>
            </a:r>
            <a:r>
              <a:rPr lang="en-US" sz="2400" dirty="0" smtClean="0"/>
              <a:t> </a:t>
            </a:r>
          </a:p>
        </p:txBody>
      </p:sp>
      <p:sp>
        <p:nvSpPr>
          <p:cNvPr id="18435" name="Content Placeholder 2"/>
          <p:cNvSpPr>
            <a:spLocks noGrp="1"/>
          </p:cNvSpPr>
          <p:nvPr>
            <p:ph idx="1"/>
          </p:nvPr>
        </p:nvSpPr>
        <p:spPr>
          <a:xfrm>
            <a:off x="1041400" y="1169988"/>
            <a:ext cx="7905750" cy="5480194"/>
          </a:xfrm>
        </p:spPr>
        <p:txBody>
          <a:bodyPr/>
          <a:lstStyle/>
          <a:p>
            <a:pPr marL="457200" indent="-457200"/>
            <a:r>
              <a:rPr lang="en-US" sz="2800" dirty="0" smtClean="0"/>
              <a:t>Solicitations for </a:t>
            </a:r>
            <a:r>
              <a:rPr lang="en-US" sz="2800" dirty="0" smtClean="0"/>
              <a:t>2016 </a:t>
            </a:r>
            <a:r>
              <a:rPr lang="en-US" sz="2800" dirty="0" smtClean="0"/>
              <a:t>(all re-solicitations)</a:t>
            </a:r>
          </a:p>
          <a:p>
            <a:pPr lvl="1" eaLnBrk="1" hangingPunct="1">
              <a:spcBef>
                <a:spcPts val="600"/>
              </a:spcBef>
              <a:spcAft>
                <a:spcPts val="600"/>
              </a:spcAft>
            </a:pPr>
            <a:r>
              <a:rPr lang="en-US" sz="2400" dirty="0" smtClean="0"/>
              <a:t>Heavy Equipment with Water</a:t>
            </a:r>
          </a:p>
          <a:p>
            <a:pPr lvl="1" eaLnBrk="1" hangingPunct="1">
              <a:spcBef>
                <a:spcPts val="600"/>
              </a:spcBef>
              <a:spcAft>
                <a:spcPts val="600"/>
              </a:spcAft>
            </a:pPr>
            <a:r>
              <a:rPr lang="en-US" sz="2400" dirty="0" smtClean="0"/>
              <a:t>Water Handling</a:t>
            </a:r>
          </a:p>
          <a:p>
            <a:pPr lvl="1" eaLnBrk="1" hangingPunct="1">
              <a:spcBef>
                <a:spcPts val="600"/>
              </a:spcBef>
              <a:spcAft>
                <a:spcPts val="600"/>
              </a:spcAft>
            </a:pPr>
            <a:r>
              <a:rPr lang="en-US" sz="2400" b="1" dirty="0" smtClean="0"/>
              <a:t>Refrigerated Traile</a:t>
            </a:r>
            <a:r>
              <a:rPr lang="en-US" sz="2400" dirty="0" smtClean="0"/>
              <a:t>r</a:t>
            </a:r>
          </a:p>
          <a:p>
            <a:pPr lvl="1" eaLnBrk="1" hangingPunct="1">
              <a:spcBef>
                <a:spcPts val="600"/>
              </a:spcBef>
              <a:spcAft>
                <a:spcPts val="600"/>
              </a:spcAft>
            </a:pPr>
            <a:r>
              <a:rPr lang="en-US" sz="2400" b="1" dirty="0" smtClean="0"/>
              <a:t>Weed Washing Unit</a:t>
            </a:r>
            <a:endParaRPr lang="en-US" sz="2400" b="1" dirty="0"/>
          </a:p>
          <a:p>
            <a:pPr marL="800100" lvl="1" indent="-457200">
              <a:buNone/>
            </a:pPr>
            <a:endParaRPr lang="en-US" dirty="0" smtClean="0"/>
          </a:p>
          <a:p>
            <a:pPr marL="457200" indent="-457200"/>
            <a:endParaRPr lang="en-US" dirty="0" smtClean="0"/>
          </a:p>
          <a:p>
            <a:pPr marL="838200" lvl="1" indent="-381000">
              <a:buFont typeface="Arial" charset="0"/>
              <a:buNone/>
            </a:pPr>
            <a:endParaRPr lang="en-US" sz="2000" dirty="0" smtClean="0"/>
          </a:p>
          <a:p>
            <a:pPr marL="1219200" lvl="2" indent="-304800"/>
            <a:endParaRPr lang="en-US" sz="1800" dirty="0" smtClean="0"/>
          </a:p>
          <a:p>
            <a:pPr marL="838200" lvl="1" indent="-381000">
              <a:buFont typeface="Arial" charset="0"/>
              <a:buNone/>
            </a:pPr>
            <a:r>
              <a:rPr lang="en-US" sz="2400" dirty="0" smtClean="0"/>
              <a:t> </a:t>
            </a:r>
          </a:p>
        </p:txBody>
      </p:sp>
      <p:sp>
        <p:nvSpPr>
          <p:cNvPr id="18436" name="Slide Number Placeholder 3"/>
          <p:cNvSpPr txBox="1">
            <a:spLocks noGrp="1"/>
          </p:cNvSpPr>
          <p:nvPr/>
        </p:nvSpPr>
        <p:spPr bwMode="auto">
          <a:xfrm>
            <a:off x="6915150" y="6650038"/>
            <a:ext cx="2133600" cy="220662"/>
          </a:xfrm>
          <a:prstGeom prst="rect">
            <a:avLst/>
          </a:prstGeom>
          <a:noFill/>
          <a:ln w="9525">
            <a:noFill/>
            <a:miter lim="800000"/>
            <a:headEnd/>
            <a:tailEnd/>
          </a:ln>
        </p:spPr>
        <p:txBody>
          <a:bodyPr/>
          <a:lstStyle/>
          <a:p>
            <a:pPr algn="r" eaLnBrk="0" hangingPunct="0"/>
            <a:fld id="{F6B8BB72-4FCA-47BE-923A-33A1EA38B96D}" type="slidenum">
              <a:rPr lang="en-US" sz="800">
                <a:solidFill>
                  <a:schemeClr val="bg1"/>
                </a:solidFill>
              </a:rPr>
              <a:pPr algn="r" eaLnBrk="0" hangingPunct="0"/>
              <a:t>6</a:t>
            </a:fld>
            <a:endParaRPr lang="en-US" sz="800">
              <a:solidFill>
                <a:schemeClr val="bg1"/>
              </a:solidFill>
            </a:endParaRPr>
          </a:p>
        </p:txBody>
      </p:sp>
      <p:sp>
        <p:nvSpPr>
          <p:cNvPr id="18437" name="Footer Placeholder 4"/>
          <p:cNvSpPr txBox="1">
            <a:spLocks noGrp="1"/>
          </p:cNvSpPr>
          <p:nvPr/>
        </p:nvSpPr>
        <p:spPr bwMode="auto">
          <a:xfrm>
            <a:off x="74613" y="6116638"/>
            <a:ext cx="833437" cy="633412"/>
          </a:xfrm>
          <a:prstGeom prst="rect">
            <a:avLst/>
          </a:prstGeom>
          <a:noFill/>
          <a:ln w="9525">
            <a:noFill/>
            <a:miter lim="800000"/>
            <a:headEnd/>
            <a:tailEnd/>
          </a:ln>
        </p:spPr>
        <p:txBody>
          <a:bodyPr/>
          <a:lstStyle/>
          <a:p>
            <a:pPr algn="ctr" eaLnBrk="0" hangingPunct="0"/>
            <a:r>
              <a:rPr lang="en-US" sz="800" dirty="0">
                <a:solidFill>
                  <a:schemeClr val="bg1"/>
                </a:solidFill>
              </a:rPr>
              <a:t>Acquisition Management</a:t>
            </a:r>
          </a:p>
          <a:p>
            <a:pPr algn="ctr" eaLnBrk="0" hangingPunct="0"/>
            <a:r>
              <a:rPr lang="en-US" sz="800" dirty="0">
                <a:solidFill>
                  <a:schemeClr val="bg1"/>
                </a:solidFill>
              </a:rPr>
              <a:t>USDA Forest Service  </a:t>
            </a:r>
          </a:p>
        </p:txBody>
      </p:sp>
    </p:spTree>
    <p:extLst>
      <p:ext uri="{BB962C8B-B14F-4D97-AF65-F5344CB8AC3E}">
        <p14:creationId xmlns:p14="http://schemas.microsoft.com/office/powerpoint/2010/main" val="7850707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5"/>
                </a:solidFill>
              </a:rPr>
              <a:t>2017</a:t>
            </a:r>
            <a:r>
              <a:rPr lang="en-US" sz="3200" dirty="0" smtClean="0"/>
              <a:t> </a:t>
            </a:r>
            <a:r>
              <a:rPr lang="en-US" sz="3200" dirty="0" smtClean="0"/>
              <a:t>I-BPA Solicitations</a:t>
            </a:r>
            <a:endParaRPr lang="en-US" sz="3200" dirty="0"/>
          </a:p>
        </p:txBody>
      </p:sp>
      <p:sp>
        <p:nvSpPr>
          <p:cNvPr id="3" name="Content Placeholder 2"/>
          <p:cNvSpPr>
            <a:spLocks noGrp="1"/>
          </p:cNvSpPr>
          <p:nvPr>
            <p:ph idx="1"/>
          </p:nvPr>
        </p:nvSpPr>
        <p:spPr>
          <a:xfrm>
            <a:off x="1041400" y="1169988"/>
            <a:ext cx="7905750" cy="5416792"/>
          </a:xfrm>
        </p:spPr>
        <p:txBody>
          <a:bodyPr/>
          <a:lstStyle/>
          <a:p>
            <a:r>
              <a:rPr lang="en-US" sz="2800" dirty="0" smtClean="0"/>
              <a:t>Currently being Solicited &amp; Awarded</a:t>
            </a:r>
          </a:p>
          <a:p>
            <a:pPr marL="800100" lvl="1" indent="-457200"/>
            <a:r>
              <a:rPr lang="en-US" sz="2400" b="1" dirty="0" smtClean="0"/>
              <a:t>Faller Module (Single and Module)</a:t>
            </a:r>
          </a:p>
          <a:p>
            <a:pPr marL="800100" lvl="1" indent="-457200"/>
            <a:r>
              <a:rPr lang="en-US" sz="2400" b="1" dirty="0"/>
              <a:t>Fuel </a:t>
            </a:r>
            <a:r>
              <a:rPr lang="en-US" sz="2400" b="1" dirty="0" smtClean="0"/>
              <a:t>Tender</a:t>
            </a:r>
            <a:endParaRPr lang="en-US" sz="2400" b="1" dirty="0"/>
          </a:p>
          <a:p>
            <a:pPr marL="800100" lvl="1" indent="-457200"/>
            <a:r>
              <a:rPr lang="en-US" sz="2400" b="1" dirty="0" smtClean="0"/>
              <a:t>Heavy </a:t>
            </a:r>
            <a:r>
              <a:rPr lang="en-US" sz="2400" b="1" dirty="0" smtClean="0"/>
              <a:t>Equipment </a:t>
            </a:r>
            <a:r>
              <a:rPr lang="en-US" sz="2400" b="1" dirty="0" smtClean="0"/>
              <a:t>(Dozer, Tractor Plow, Excavator, Transport)</a:t>
            </a:r>
            <a:endParaRPr lang="en-US" sz="2400" b="1" dirty="0"/>
          </a:p>
          <a:p>
            <a:pPr marL="800100" lvl="1" indent="-457200"/>
            <a:r>
              <a:rPr lang="en-US" sz="2400" b="1" dirty="0" smtClean="0"/>
              <a:t>Mechanic with Service Truck</a:t>
            </a:r>
            <a:endParaRPr lang="en-US" sz="2400" b="1" dirty="0"/>
          </a:p>
          <a:p>
            <a:pPr marL="800100" lvl="1" indent="-457200"/>
            <a:r>
              <a:rPr lang="en-US" sz="2400" b="1" dirty="0" smtClean="0"/>
              <a:t>Tent and Canopy</a:t>
            </a:r>
            <a:endParaRPr lang="en-US" sz="2400" b="1" dirty="0" smtClean="0"/>
          </a:p>
          <a:p>
            <a:pPr marL="800100" lvl="1" indent="-457200"/>
            <a:r>
              <a:rPr lang="en-US" sz="2400" b="1" dirty="0" smtClean="0"/>
              <a:t>Vehicle with Driver</a:t>
            </a:r>
            <a:endParaRPr lang="en-US" sz="2400" b="1" dirty="0"/>
          </a:p>
          <a:p>
            <a:pPr marL="800100" lvl="1" indent="-457200"/>
            <a:endParaRPr lang="en-US" sz="2400" b="1" dirty="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5"/>
                </a:solidFill>
              </a:rPr>
              <a:t>Next Year: 2018</a:t>
            </a:r>
            <a:r>
              <a:rPr lang="en-US" sz="3200" dirty="0" smtClean="0"/>
              <a:t> </a:t>
            </a:r>
            <a:r>
              <a:rPr lang="en-US" sz="3200" dirty="0" smtClean="0"/>
              <a:t>I-BPAs under Review</a:t>
            </a:r>
            <a:endParaRPr lang="en-US" sz="3200" dirty="0"/>
          </a:p>
        </p:txBody>
      </p:sp>
      <p:sp>
        <p:nvSpPr>
          <p:cNvPr id="3" name="Content Placeholder 2"/>
          <p:cNvSpPr>
            <a:spLocks noGrp="1"/>
          </p:cNvSpPr>
          <p:nvPr>
            <p:ph idx="1"/>
          </p:nvPr>
        </p:nvSpPr>
        <p:spPr/>
        <p:txBody>
          <a:bodyPr/>
          <a:lstStyle/>
          <a:p>
            <a:r>
              <a:rPr lang="en-US" dirty="0" smtClean="0"/>
              <a:t>Re-solicitations include:</a:t>
            </a:r>
          </a:p>
          <a:p>
            <a:pPr marL="800100" lvl="1" indent="-457200"/>
            <a:r>
              <a:rPr lang="en-US" b="1" dirty="0"/>
              <a:t>Chipper</a:t>
            </a:r>
          </a:p>
          <a:p>
            <a:pPr marL="800100" lvl="1" indent="-457200"/>
            <a:r>
              <a:rPr lang="en-US" b="1" dirty="0"/>
              <a:t>Gray Water Truck, Potable Water Truck, and Trailer Mounted Handwashing Station</a:t>
            </a:r>
          </a:p>
          <a:p>
            <a:pPr marL="800100" lvl="1" indent="-457200"/>
            <a:r>
              <a:rPr lang="en-US" dirty="0"/>
              <a:t>Miscellaneous Heavy Equipment (includes Feller </a:t>
            </a:r>
            <a:r>
              <a:rPr lang="en-US" dirty="0" err="1"/>
              <a:t>Buncher</a:t>
            </a:r>
            <a:r>
              <a:rPr lang="en-US" dirty="0"/>
              <a:t>, Mulcher/Masticator-Boom Mounted, Strip Mulcher/Masticator, Road Grader, and Skidder</a:t>
            </a:r>
          </a:p>
          <a:p>
            <a:pPr marL="800100" lvl="1" indent="-457200"/>
            <a:r>
              <a:rPr lang="en-US" b="1" dirty="0"/>
              <a:t>Mobile Laundry</a:t>
            </a:r>
          </a:p>
          <a:p>
            <a:pPr marL="800100" lvl="1" indent="-457200"/>
            <a:r>
              <a:rPr lang="en-US" b="1" dirty="0"/>
              <a:t>Mobile Sleeper Unit (R5)</a:t>
            </a:r>
          </a:p>
          <a:p>
            <a:pPr marL="800100" lvl="1" indent="-457200"/>
            <a:r>
              <a:rPr lang="en-US" b="1" dirty="0"/>
              <a:t>Portable Toilet, Portable Handwashing Station, and Wheelchair Accessible Portable Toilet</a:t>
            </a:r>
          </a:p>
          <a:p>
            <a:pPr lvl="0"/>
            <a:r>
              <a:rPr lang="en-US" dirty="0" smtClean="0"/>
              <a:t>Webinar </a:t>
            </a:r>
            <a:r>
              <a:rPr lang="en-US" dirty="0" smtClean="0"/>
              <a:t>to review solicitation changes coming in April. </a:t>
            </a:r>
            <a:endParaRPr lang="en-US" sz="2800" dirty="0" smtClean="0"/>
          </a:p>
          <a:p>
            <a:pPr marL="0" lvl="0" indent="0">
              <a:buNone/>
            </a:pPr>
            <a:endParaRPr lang="en-US" sz="2400" b="1" dirty="0" smtClean="0"/>
          </a:p>
        </p:txBody>
      </p:sp>
      <p:sp>
        <p:nvSpPr>
          <p:cNvPr id="4" name="Slide Number Placeholder 3"/>
          <p:cNvSpPr>
            <a:spLocks noGrp="1"/>
          </p:cNvSpPr>
          <p:nvPr>
            <p:ph type="sldNum" sz="quarter" idx="10"/>
          </p:nvPr>
        </p:nvSpPr>
        <p:spPr/>
        <p:txBody>
          <a:bodyPr/>
          <a:lstStyle/>
          <a:p>
            <a:pPr>
              <a:defRPr/>
            </a:pPr>
            <a:fld id="{ACF51F20-37E8-4408-BEBE-5017248A2BCB}"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Scope of Solicitations</a:t>
            </a:r>
            <a:endParaRPr lang="en-US" sz="3200" dirty="0"/>
          </a:p>
        </p:txBody>
      </p:sp>
      <p:sp>
        <p:nvSpPr>
          <p:cNvPr id="3" name="Content Placeholder 2"/>
          <p:cNvSpPr>
            <a:spLocks noGrp="1"/>
          </p:cNvSpPr>
          <p:nvPr>
            <p:ph idx="1"/>
          </p:nvPr>
        </p:nvSpPr>
        <p:spPr>
          <a:xfrm>
            <a:off x="914400" y="1147156"/>
            <a:ext cx="8229600" cy="5351615"/>
          </a:xfrm>
        </p:spPr>
        <p:txBody>
          <a:bodyPr/>
          <a:lstStyle/>
          <a:p>
            <a:pPr marL="0" indent="0">
              <a:spcBef>
                <a:spcPts val="600"/>
              </a:spcBef>
              <a:spcAft>
                <a:spcPts val="600"/>
              </a:spcAft>
              <a:buNone/>
              <a:tabLst>
                <a:tab pos="0" algn="l"/>
                <a:tab pos="571500" algn="l"/>
                <a:tab pos="914400" algn="l"/>
              </a:tabLst>
            </a:pPr>
            <a:r>
              <a:rPr lang="en-US" sz="2600" dirty="0" smtClean="0"/>
              <a:t>I-BPAs are solicited on three primary levels as identified in the National Solicitation Plan for I-BPAs</a:t>
            </a:r>
          </a:p>
          <a:p>
            <a:pPr marL="0" indent="0">
              <a:spcBef>
                <a:spcPts val="600"/>
              </a:spcBef>
              <a:spcAft>
                <a:spcPts val="600"/>
              </a:spcAft>
              <a:buNone/>
              <a:tabLst>
                <a:tab pos="571500" algn="l"/>
                <a:tab pos="914400" algn="l"/>
              </a:tabLst>
            </a:pPr>
            <a:r>
              <a:rPr lang="en-US" sz="1000" dirty="0">
                <a:hlinkClick r:id="rId3"/>
              </a:rPr>
              <a:t>http://</a:t>
            </a:r>
            <a:r>
              <a:rPr lang="en-US" sz="1000" dirty="0" smtClean="0">
                <a:hlinkClick r:id="rId3"/>
              </a:rPr>
              <a:t>www.fs.fed.us/business/incident/static/National%20Solicitation%20Plan%20for%20I-BPAs%20revised%20October%2028%202014.pdf</a:t>
            </a:r>
            <a:endParaRPr lang="en-US" sz="1000" dirty="0" smtClean="0"/>
          </a:p>
          <a:p>
            <a:pPr marL="0" indent="0">
              <a:spcBef>
                <a:spcPts val="600"/>
              </a:spcBef>
              <a:spcAft>
                <a:spcPts val="600"/>
              </a:spcAft>
              <a:buNone/>
              <a:tabLst>
                <a:tab pos="571500" algn="l"/>
                <a:tab pos="914400" algn="l"/>
              </a:tabLst>
            </a:pPr>
            <a:r>
              <a:rPr lang="en-US" sz="2600" b="1" dirty="0" smtClean="0"/>
              <a:t>National</a:t>
            </a:r>
          </a:p>
          <a:p>
            <a:pPr lvl="1">
              <a:spcBef>
                <a:spcPts val="600"/>
              </a:spcBef>
              <a:spcAft>
                <a:spcPts val="0"/>
              </a:spcAft>
            </a:pPr>
            <a:r>
              <a:rPr lang="en-US" sz="2400" dirty="0" smtClean="0"/>
              <a:t>one solicitation for all regions</a:t>
            </a:r>
          </a:p>
          <a:p>
            <a:pPr>
              <a:spcBef>
                <a:spcPts val="600"/>
              </a:spcBef>
              <a:spcAft>
                <a:spcPts val="0"/>
              </a:spcAft>
            </a:pPr>
            <a:r>
              <a:rPr lang="en-US" sz="2600" b="1" dirty="0" smtClean="0"/>
              <a:t>Regional</a:t>
            </a:r>
          </a:p>
          <a:p>
            <a:pPr lvl="1">
              <a:spcBef>
                <a:spcPts val="600"/>
              </a:spcBef>
              <a:spcAft>
                <a:spcPts val="0"/>
              </a:spcAft>
            </a:pPr>
            <a:r>
              <a:rPr lang="en-US" sz="2400" dirty="0" smtClean="0"/>
              <a:t>one solicitation in each region </a:t>
            </a:r>
          </a:p>
          <a:p>
            <a:pPr lvl="2">
              <a:spcBef>
                <a:spcPts val="600"/>
              </a:spcBef>
              <a:spcAft>
                <a:spcPts val="0"/>
              </a:spcAft>
            </a:pPr>
            <a:r>
              <a:rPr lang="en-US" sz="2000" dirty="0" smtClean="0"/>
              <a:t>Two regions can partner to issue inter-regional solicitations as appropriate</a:t>
            </a:r>
          </a:p>
          <a:p>
            <a:pPr>
              <a:spcBef>
                <a:spcPts val="600"/>
              </a:spcBef>
              <a:spcAft>
                <a:spcPts val="0"/>
              </a:spcAft>
            </a:pPr>
            <a:r>
              <a:rPr lang="en-US" sz="2600" b="1" dirty="0" smtClean="0"/>
              <a:t>Local</a:t>
            </a:r>
          </a:p>
          <a:p>
            <a:pPr lvl="1">
              <a:spcBef>
                <a:spcPts val="600"/>
              </a:spcBef>
              <a:spcAft>
                <a:spcPts val="0"/>
              </a:spcAft>
            </a:pPr>
            <a:r>
              <a:rPr lang="en-US" sz="2400" dirty="0" smtClean="0"/>
              <a:t>solicitation level and acquisition cycle determined by the region (forest, zone, region)</a:t>
            </a:r>
          </a:p>
          <a:p>
            <a:pPr lvl="1">
              <a:spcBef>
                <a:spcPts val="600"/>
              </a:spcBef>
              <a:spcAft>
                <a:spcPts val="0"/>
              </a:spcAft>
            </a:pPr>
            <a:r>
              <a:rPr lang="en-US" sz="2400" dirty="0" smtClean="0"/>
              <a:t> will vary and can be different from region to region</a:t>
            </a:r>
          </a:p>
        </p:txBody>
      </p:sp>
      <p:sp>
        <p:nvSpPr>
          <p:cNvPr id="4" name="Slide Number Placeholder 3"/>
          <p:cNvSpPr>
            <a:spLocks noGrp="1"/>
          </p:cNvSpPr>
          <p:nvPr>
            <p:ph type="sldNum" sz="quarter" idx="10"/>
          </p:nvPr>
        </p:nvSpPr>
        <p:spPr/>
        <p:txBody>
          <a:bodyPr/>
          <a:lstStyle/>
          <a:p>
            <a:pPr>
              <a:defRPr/>
            </a:pPr>
            <a:fld id="{B6FC8636-2132-45C1-A30B-77ABB71B5F08}"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t>Acquisition Management</a:t>
            </a:r>
          </a:p>
          <a:p>
            <a:pPr>
              <a:defRPr/>
            </a:pPr>
            <a:r>
              <a:rPr lang="en-US" smtClean="0"/>
              <a:t>USDA Forest Service  </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PR Slide Template-092009">
  <a:themeElements>
    <a:clrScheme name="Custom Design 1">
      <a:dk1>
        <a:srgbClr val="000000"/>
      </a:dk1>
      <a:lt1>
        <a:srgbClr val="FFFFFF"/>
      </a:lt1>
      <a:dk2>
        <a:srgbClr val="000000"/>
      </a:dk2>
      <a:lt2>
        <a:srgbClr val="000000"/>
      </a:lt2>
      <a:accent1>
        <a:srgbClr val="FFFFFF"/>
      </a:accent1>
      <a:accent2>
        <a:srgbClr val="DA8200"/>
      </a:accent2>
      <a:accent3>
        <a:srgbClr val="FFFFFF"/>
      </a:accent3>
      <a:accent4>
        <a:srgbClr val="000000"/>
      </a:accent4>
      <a:accent5>
        <a:srgbClr val="FFFFFF"/>
      </a:accent5>
      <a:accent6>
        <a:srgbClr val="C57500"/>
      </a:accent6>
      <a:hlink>
        <a:srgbClr val="00558E"/>
      </a:hlink>
      <a:folHlink>
        <a:srgbClr val="47376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000000"/>
        </a:lt2>
        <a:accent1>
          <a:srgbClr val="FFFFFF"/>
        </a:accent1>
        <a:accent2>
          <a:srgbClr val="DA8200"/>
        </a:accent2>
        <a:accent3>
          <a:srgbClr val="FFFFFF"/>
        </a:accent3>
        <a:accent4>
          <a:srgbClr val="000000"/>
        </a:accent4>
        <a:accent5>
          <a:srgbClr val="FFFFFF"/>
        </a:accent5>
        <a:accent6>
          <a:srgbClr val="C57500"/>
        </a:accent6>
        <a:hlink>
          <a:srgbClr val="00558E"/>
        </a:hlink>
        <a:folHlink>
          <a:srgbClr val="4737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IPR Slide Template-092009">
  <a:themeElements>
    <a:clrScheme name="Custom Design 1">
      <a:dk1>
        <a:srgbClr val="000000"/>
      </a:dk1>
      <a:lt1>
        <a:srgbClr val="FFFFFF"/>
      </a:lt1>
      <a:dk2>
        <a:srgbClr val="000000"/>
      </a:dk2>
      <a:lt2>
        <a:srgbClr val="000000"/>
      </a:lt2>
      <a:accent1>
        <a:srgbClr val="FFFFFF"/>
      </a:accent1>
      <a:accent2>
        <a:srgbClr val="DA8200"/>
      </a:accent2>
      <a:accent3>
        <a:srgbClr val="FFFFFF"/>
      </a:accent3>
      <a:accent4>
        <a:srgbClr val="000000"/>
      </a:accent4>
      <a:accent5>
        <a:srgbClr val="FFFFFF"/>
      </a:accent5>
      <a:accent6>
        <a:srgbClr val="C57500"/>
      </a:accent6>
      <a:hlink>
        <a:srgbClr val="00558E"/>
      </a:hlink>
      <a:folHlink>
        <a:srgbClr val="47376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000000"/>
        </a:lt2>
        <a:accent1>
          <a:srgbClr val="FFFFFF"/>
        </a:accent1>
        <a:accent2>
          <a:srgbClr val="DA8200"/>
        </a:accent2>
        <a:accent3>
          <a:srgbClr val="FFFFFF"/>
        </a:accent3>
        <a:accent4>
          <a:srgbClr val="000000"/>
        </a:accent4>
        <a:accent5>
          <a:srgbClr val="FFFFFF"/>
        </a:accent5>
        <a:accent6>
          <a:srgbClr val="C57500"/>
        </a:accent6>
        <a:hlink>
          <a:srgbClr val="00558E"/>
        </a:hlink>
        <a:folHlink>
          <a:srgbClr val="4737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VIPR Slide Template-092009</Template>
  <TotalTime>17023</TotalTime>
  <Words>3382</Words>
  <Application>Microsoft Office PowerPoint</Application>
  <PresentationFormat>On-screen Show (4:3)</PresentationFormat>
  <Paragraphs>1129</Paragraphs>
  <Slides>26</Slides>
  <Notes>26</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26</vt:i4>
      </vt:variant>
    </vt:vector>
  </HeadingPairs>
  <TitlesOfParts>
    <vt:vector size="29" baseType="lpstr">
      <vt:lpstr>Arial</vt:lpstr>
      <vt:lpstr>VIPR Slide Template-092009</vt:lpstr>
      <vt:lpstr>1_VIPR Slide Template-092009</vt:lpstr>
      <vt:lpstr>Preseason Incident Blanket  Purchase Agreements (I-BPA) and Virtual Incident Procurement (VIPR)</vt:lpstr>
      <vt:lpstr>Discussion Items</vt:lpstr>
      <vt:lpstr>Discussion Items</vt:lpstr>
      <vt:lpstr>2016 VIPR Help Desk Season in Review</vt:lpstr>
      <vt:lpstr>VIPR Current Events</vt:lpstr>
      <vt:lpstr>2016 I-BPA Program  </vt:lpstr>
      <vt:lpstr>2017 I-BPA Solicitations</vt:lpstr>
      <vt:lpstr>Next Year: 2018 I-BPAs under Review</vt:lpstr>
      <vt:lpstr>Scope of Solicitations</vt:lpstr>
      <vt:lpstr>National Solicitation Plan for I-BPAs: National and Regional</vt:lpstr>
      <vt:lpstr>National Solicitation Plan for I-BPAs: Locals</vt:lpstr>
      <vt:lpstr>VIPR Activity Report</vt:lpstr>
      <vt:lpstr> Administration of the I-BPA</vt:lpstr>
      <vt:lpstr>Dispatch Operations</vt:lpstr>
      <vt:lpstr> Ordering Equipment</vt:lpstr>
      <vt:lpstr> Ordering Equipment</vt:lpstr>
      <vt:lpstr> Inspections – Overview</vt:lpstr>
      <vt:lpstr> Inspections – Incident Pre-use</vt:lpstr>
      <vt:lpstr> Inspections</vt:lpstr>
      <vt:lpstr> Inspections – Link to R5 Checklists</vt:lpstr>
      <vt:lpstr> Inspections – Link to R5 Checklists</vt:lpstr>
      <vt:lpstr> Incident Contract Project Inspector (ICPI)</vt:lpstr>
      <vt:lpstr> Vendor Relationships</vt:lpstr>
      <vt:lpstr>Contractor Performance Rating</vt:lpstr>
      <vt:lpstr> Contractor Performance Rating - Guidelines</vt:lpstr>
      <vt:lpstr>Questions</vt:lpstr>
    </vt:vector>
  </TitlesOfParts>
  <Company>USDA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USDA Forest Service</dc:creator>
  <cp:lastModifiedBy>Jiron, Brandy O -FS</cp:lastModifiedBy>
  <cp:revision>521</cp:revision>
  <cp:lastPrinted>2015-03-16T19:49:59Z</cp:lastPrinted>
  <dcterms:created xsi:type="dcterms:W3CDTF">2009-09-22T21:05:31Z</dcterms:created>
  <dcterms:modified xsi:type="dcterms:W3CDTF">2017-03-06T05:38:06Z</dcterms:modified>
</cp:coreProperties>
</file>