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5" r:id="rId10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nparker@fs.fed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33168"/>
            <a:ext cx="8915399" cy="4044213"/>
          </a:xfrm>
        </p:spPr>
        <p:txBody>
          <a:bodyPr>
            <a:normAutofit/>
          </a:bodyPr>
          <a:lstStyle/>
          <a:p>
            <a:r>
              <a:rPr lang="en-US" sz="6600" dirty="0"/>
              <a:t>NWCG Incident Business Committee </a:t>
            </a:r>
            <a:br>
              <a:rPr lang="en-US" sz="6600" dirty="0"/>
            </a:br>
            <a:r>
              <a:rPr lang="en-US" sz="6600" dirty="0"/>
              <a:t>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March, 2017</a:t>
            </a:r>
          </a:p>
        </p:txBody>
      </p:sp>
    </p:spTree>
    <p:extLst>
      <p:ext uri="{BB962C8B-B14F-4D97-AF65-F5344CB8AC3E}">
        <p14:creationId xmlns:p14="http://schemas.microsoft.com/office/powerpoint/2010/main" val="304319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18164"/>
            <a:ext cx="8911687" cy="1280890"/>
          </a:xfrm>
        </p:spPr>
        <p:txBody>
          <a:bodyPr/>
          <a:lstStyle/>
          <a:p>
            <a:r>
              <a:rPr lang="en-US" b="1" dirty="0"/>
              <a:t>IBC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1" y="1293341"/>
            <a:ext cx="10021801" cy="514864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Jamie Parker, FS, Chair</a:t>
            </a:r>
          </a:p>
          <a:p>
            <a:r>
              <a:rPr lang="en-US" sz="2800" dirty="0"/>
              <a:t>Sarah Fisher, FS</a:t>
            </a:r>
          </a:p>
          <a:p>
            <a:r>
              <a:rPr lang="en-US" sz="2800" dirty="0"/>
              <a:t>Christine Peters, NPS</a:t>
            </a:r>
          </a:p>
          <a:p>
            <a:r>
              <a:rPr lang="en-US" sz="2800" dirty="0"/>
              <a:t>Dave Burley, BLM</a:t>
            </a:r>
          </a:p>
          <a:p>
            <a:r>
              <a:rPr lang="en-US" sz="2800" dirty="0"/>
              <a:t>Robin White, BIA</a:t>
            </a:r>
          </a:p>
          <a:p>
            <a:r>
              <a:rPr lang="en-US" sz="2800" dirty="0"/>
              <a:t>Robby Gross, Maine, NASF</a:t>
            </a:r>
          </a:p>
          <a:p>
            <a:r>
              <a:rPr lang="en-US" sz="2800" dirty="0"/>
              <a:t>Wendy Walter, Idaho, NASF</a:t>
            </a:r>
          </a:p>
          <a:p>
            <a:r>
              <a:rPr lang="en-US" sz="2800" dirty="0"/>
              <a:t>Ben McGrane, FS, AQM</a:t>
            </a:r>
          </a:p>
          <a:p>
            <a:r>
              <a:rPr lang="en-US" sz="2800" dirty="0"/>
              <a:t>Jamie Wade, FS, AQM</a:t>
            </a:r>
          </a:p>
          <a:p>
            <a:r>
              <a:rPr lang="en-US" sz="2800" dirty="0"/>
              <a:t>Jeff </a:t>
            </a:r>
            <a:r>
              <a:rPr lang="en-US" sz="2800" dirty="0" err="1"/>
              <a:t>Arnberger</a:t>
            </a:r>
            <a:r>
              <a:rPr lang="en-US" sz="2800" dirty="0"/>
              <a:t>, BLM, Operations</a:t>
            </a:r>
          </a:p>
          <a:p>
            <a:r>
              <a:rPr lang="en-US" sz="2800" dirty="0"/>
              <a:t>Tim Blake, NPS, NWCG Liaison</a:t>
            </a:r>
          </a:p>
          <a:p>
            <a:r>
              <a:rPr lang="en-US" sz="2800" dirty="0"/>
              <a:t>Dan O’Brien, Geographic Area Coordination Centers</a:t>
            </a:r>
          </a:p>
          <a:p>
            <a:r>
              <a:rPr lang="en-US" sz="2800" dirty="0"/>
              <a:t>Tandy Bolling, Executive Secretary		</a:t>
            </a:r>
          </a:p>
        </p:txBody>
      </p:sp>
    </p:spTree>
    <p:extLst>
      <p:ext uri="{BB962C8B-B14F-4D97-AF65-F5344CB8AC3E}">
        <p14:creationId xmlns:p14="http://schemas.microsoft.com/office/powerpoint/2010/main" val="404921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2017 AD Pay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099" y="1705232"/>
            <a:ext cx="9965252" cy="4654378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 Executive Order 13756, revised hourly pay rates to reflect 1.63% increase (1% across-the-board pay hike &amp; a .63% boost in locality pay – same as Rest of US). </a:t>
            </a:r>
          </a:p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Added language that allows hiring medically qualified casual employees to assist with the pack test.</a:t>
            </a:r>
          </a:p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Leveled the following positions:</a:t>
            </a:r>
          </a:p>
          <a:p>
            <a:pPr lvl="1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Critical Incident Peer Support (THSP):  AD-K</a:t>
            </a:r>
          </a:p>
          <a:p>
            <a:pPr lvl="1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Resource Advisor,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fireline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qualified, (REAF):  AD-J</a:t>
            </a:r>
          </a:p>
          <a:p>
            <a:pPr lvl="1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Family Liaison Officer (THSP):  AD-K</a:t>
            </a:r>
          </a:p>
          <a:p>
            <a:pPr lvl="1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SFF2 / Structural Firefighter 2 (THSP):  AD-D (All Hazards)</a:t>
            </a:r>
          </a:p>
          <a:p>
            <a:pPr lvl="1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Heavy </a:t>
            </a: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Equipment Specialist (THSP):  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AD-L</a:t>
            </a:r>
          </a:p>
          <a:p>
            <a:pPr lvl="1"/>
            <a:endParaRPr lang="en-US" sz="29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9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7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2017 AD Pay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898" y="1618782"/>
            <a:ext cx="8915400" cy="377762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Re-leveled the following: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ITSS, Information Technology Support Specialist at the AD-I rate.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SOFR, Safety Officer at the AD-I rate.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PIOF, Public Information Officer at the  AD-I rate.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Both DOI &amp; FS Pay Plans will be issued April 1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6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Form Revisions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8445"/>
            <a:ext cx="8915400" cy="4859628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/>
              <a:t>OF-294 (Emergency Equipment Rental Agreement)</a:t>
            </a:r>
          </a:p>
          <a:p>
            <a:pPr lvl="1"/>
            <a:r>
              <a:rPr lang="en-US" sz="3400" dirty="0"/>
              <a:t>Form has been revised and reviewed by IBC</a:t>
            </a:r>
          </a:p>
          <a:p>
            <a:pPr lvl="1"/>
            <a:r>
              <a:rPr lang="en-US" sz="3400" dirty="0"/>
              <a:t>Clauses being revised and updated – target date of April 1 to be completed</a:t>
            </a:r>
          </a:p>
          <a:p>
            <a:pPr lvl="0">
              <a:buClr>
                <a:srgbClr val="A53010"/>
              </a:buClr>
            </a:pPr>
            <a:r>
              <a:rPr lang="en-US" sz="3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OF-305 (Equipment Envelope)</a:t>
            </a:r>
          </a:p>
          <a:p>
            <a:pPr lvl="1">
              <a:buClr>
                <a:srgbClr val="A53010"/>
              </a:buClr>
            </a:pPr>
            <a:r>
              <a:rPr lang="en-US" sz="3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Envelope revised – very similar to Northern Rockies version</a:t>
            </a:r>
          </a:p>
          <a:p>
            <a:pPr lvl="1">
              <a:buClr>
                <a:srgbClr val="A53010"/>
              </a:buClr>
            </a:pPr>
            <a:r>
              <a:rPr lang="en-US" sz="3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Reviewed by IBC</a:t>
            </a:r>
          </a:p>
          <a:p>
            <a:pPr lvl="0">
              <a:buClr>
                <a:srgbClr val="A53010"/>
              </a:buClr>
            </a:pPr>
            <a:r>
              <a:rPr lang="en-US" sz="3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Both the OF-296 &amp; clauses and OF-305 will be sent to field for review and comment prior to final adoption</a:t>
            </a:r>
          </a:p>
          <a:p>
            <a:pPr lvl="0">
              <a:buClr>
                <a:srgbClr val="A53010"/>
              </a:buClr>
            </a:pPr>
            <a:r>
              <a:rPr lang="en-US" sz="3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Most likely will be ready for 2018 fire season</a:t>
            </a:r>
          </a:p>
          <a:p>
            <a:pPr lvl="0">
              <a:buClr>
                <a:srgbClr val="A53010"/>
              </a:buClr>
            </a:pPr>
            <a:endParaRPr lang="en-US" sz="3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Clr>
                <a:srgbClr val="A53010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IIBMH and S-260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5262"/>
            <a:ext cx="8915400" cy="54327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IBC met March 7 to discuss future of both </a:t>
            </a:r>
          </a:p>
          <a:p>
            <a:r>
              <a:rPr lang="en-US" sz="2400" b="1" dirty="0"/>
              <a:t>IIBMH</a:t>
            </a:r>
          </a:p>
          <a:p>
            <a:pPr lvl="1"/>
            <a:r>
              <a:rPr lang="en-US" sz="2400" dirty="0"/>
              <a:t>Looking at online only version</a:t>
            </a:r>
          </a:p>
          <a:p>
            <a:pPr lvl="1"/>
            <a:r>
              <a:rPr lang="en-US" sz="2400" dirty="0"/>
              <a:t>Allows for real time updating</a:t>
            </a:r>
          </a:p>
          <a:p>
            <a:pPr lvl="1"/>
            <a:r>
              <a:rPr lang="en-US" sz="2400" dirty="0"/>
              <a:t>Environmentally friendly and significant cost savings</a:t>
            </a:r>
          </a:p>
          <a:p>
            <a:pPr lvl="0">
              <a:buClr>
                <a:srgbClr val="A53010"/>
              </a:buClr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S-260</a:t>
            </a:r>
          </a:p>
          <a:p>
            <a:pPr lvl="1">
              <a:buClr>
                <a:srgbClr val="A53010"/>
              </a:buClr>
            </a:pPr>
            <a:r>
              <a:rPr lang="en-US" sz="2400" dirty="0"/>
              <a:t>NWCG Training Group revising PTBs and training delivery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Minor edits made to current online curriculum to update to 2016 information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Instructor led curriculum no longer supported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Course hasn’t changed much over the past 30+ years 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IBC looking at options for course delivery – possibly tied to electronic handbook and could incorporate field reference guide information</a:t>
            </a:r>
          </a:p>
          <a:p>
            <a:pPr lvl="0">
              <a:buClr>
                <a:srgbClr val="A53010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5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Field Reference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Created by interagency group</a:t>
            </a:r>
          </a:p>
          <a:p>
            <a:r>
              <a:rPr lang="en-US" sz="2600" dirty="0"/>
              <a:t>Procurement and Time guides</a:t>
            </a:r>
          </a:p>
          <a:p>
            <a:r>
              <a:rPr lang="en-US" sz="2600" dirty="0"/>
              <a:t>Hoping to bring consistency across GACCs</a:t>
            </a:r>
          </a:p>
          <a:p>
            <a:r>
              <a:rPr lang="en-US" sz="2600" dirty="0"/>
              <a:t>Not policy documents, but more “how-to”</a:t>
            </a:r>
          </a:p>
          <a:p>
            <a:r>
              <a:rPr lang="en-US" sz="2600" dirty="0"/>
              <a:t>Optional for use by GACCs</a:t>
            </a:r>
          </a:p>
          <a:p>
            <a:r>
              <a:rPr lang="en-US" sz="2600" dirty="0"/>
              <a:t>Final edits being done – hope to release by mid-March</a:t>
            </a:r>
          </a:p>
        </p:txBody>
      </p:sp>
    </p:spTree>
    <p:extLst>
      <p:ext uri="{BB962C8B-B14F-4D97-AF65-F5344CB8AC3E}">
        <p14:creationId xmlns:p14="http://schemas.microsoft.com/office/powerpoint/2010/main" val="228723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60" y="352261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/>
              <a:t>Rental Cars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618" y="1113934"/>
            <a:ext cx="8915400" cy="5278627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Currently 5 GACC programs</a:t>
            </a:r>
          </a:p>
          <a:p>
            <a:pPr lvl="1"/>
            <a:r>
              <a:rPr lang="en-US" sz="9600" dirty="0"/>
              <a:t>Northern Rockies (state issued)</a:t>
            </a:r>
          </a:p>
          <a:p>
            <a:pPr lvl="1"/>
            <a:r>
              <a:rPr lang="en-US" sz="9600" dirty="0"/>
              <a:t>Rocky Mountain (FS issued)</a:t>
            </a:r>
          </a:p>
          <a:p>
            <a:pPr lvl="1"/>
            <a:r>
              <a:rPr lang="en-US" sz="9600" dirty="0"/>
              <a:t>Great Basin (BLM issued)</a:t>
            </a:r>
          </a:p>
          <a:p>
            <a:pPr lvl="1"/>
            <a:r>
              <a:rPr lang="en-US" sz="9600" dirty="0"/>
              <a:t>Pacific Southwest (FS issued)</a:t>
            </a:r>
          </a:p>
          <a:p>
            <a:pPr lvl="1"/>
            <a:r>
              <a:rPr lang="en-US" sz="9600" dirty="0"/>
              <a:t>Pacific Northwest (FS issued)</a:t>
            </a:r>
          </a:p>
          <a:p>
            <a:pPr lvl="1"/>
            <a:r>
              <a:rPr lang="en-US" sz="9600" dirty="0"/>
              <a:t>Eastern and Southern Area working on agreements</a:t>
            </a:r>
          </a:p>
          <a:p>
            <a:pPr marL="457200" lvl="1" indent="0">
              <a:buNone/>
            </a:pPr>
            <a:endParaRPr lang="en-US" sz="9600" dirty="0"/>
          </a:p>
          <a:p>
            <a:pPr lvl="0">
              <a:buClr>
                <a:srgbClr val="A53010"/>
              </a:buClr>
            </a:pPr>
            <a:r>
              <a:rPr lang="en-US" sz="9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IBC Task Group</a:t>
            </a:r>
          </a:p>
          <a:p>
            <a:pPr lvl="1">
              <a:buClr>
                <a:srgbClr val="A53010"/>
              </a:buClr>
            </a:pPr>
            <a:r>
              <a:rPr lang="en-US" sz="9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Interagency group – lead by Ben McGrane </a:t>
            </a:r>
          </a:p>
          <a:p>
            <a:pPr lvl="1">
              <a:buClr>
                <a:srgbClr val="A53010"/>
              </a:buClr>
            </a:pPr>
            <a:r>
              <a:rPr lang="en-US" sz="9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Tasked to develop national rental car program</a:t>
            </a:r>
          </a:p>
          <a:p>
            <a:pPr lvl="1">
              <a:buClr>
                <a:srgbClr val="A53010"/>
              </a:buClr>
            </a:pPr>
            <a:r>
              <a:rPr lang="en-US" sz="9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Possibly ready for 2018 season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1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60" y="352261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560" y="1043800"/>
            <a:ext cx="8915400" cy="475941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200" dirty="0"/>
              <a:t>Contact Info:</a:t>
            </a:r>
          </a:p>
          <a:p>
            <a:pPr marL="457200" lvl="1" indent="0">
              <a:buNone/>
            </a:pPr>
            <a:r>
              <a:rPr lang="en-US" sz="3200" dirty="0"/>
              <a:t>	Jamie Parker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email: </a:t>
            </a:r>
            <a:r>
              <a:rPr lang="en-US" sz="3200" dirty="0">
                <a:hlinkClick r:id="rId2"/>
              </a:rPr>
              <a:t>jnparker@fs.fed.us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Phone: (208) 387-5684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989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509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NWCG Incident Business Committee  Update</vt:lpstr>
      <vt:lpstr>IBC Members</vt:lpstr>
      <vt:lpstr>2017 AD Pay Plan</vt:lpstr>
      <vt:lpstr>2017 AD Pay Plan</vt:lpstr>
      <vt:lpstr>Form Revisions</vt:lpstr>
      <vt:lpstr>IIBMH and S-260</vt:lpstr>
      <vt:lpstr>Field Reference Guides</vt:lpstr>
      <vt:lpstr>Rental Cars</vt:lpstr>
      <vt:lpstr>Questions?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NWCG Incident Business Committee  Update</dc:title>
  <dc:creator>Parker, Jamie N -FS</dc:creator>
  <cp:lastModifiedBy>Maricle, Martin D (DNR)</cp:lastModifiedBy>
  <cp:revision>15</cp:revision>
  <cp:lastPrinted>2017-03-09T19:43:36Z</cp:lastPrinted>
  <dcterms:created xsi:type="dcterms:W3CDTF">2017-02-20T15:22:26Z</dcterms:created>
  <dcterms:modified xsi:type="dcterms:W3CDTF">2017-03-19T20:19:40Z</dcterms:modified>
</cp:coreProperties>
</file>