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2" r:id="rId2"/>
  </p:sldMasterIdLst>
  <p:notesMasterIdLst>
    <p:notesMasterId r:id="rId13"/>
  </p:notesMasterIdLst>
  <p:handoutMasterIdLst>
    <p:handoutMasterId r:id="rId14"/>
  </p:handoutMasterIdLst>
  <p:sldIdLst>
    <p:sldId id="257" r:id="rId3"/>
    <p:sldId id="281" r:id="rId4"/>
    <p:sldId id="279" r:id="rId5"/>
    <p:sldId id="282" r:id="rId6"/>
    <p:sldId id="283" r:id="rId7"/>
    <p:sldId id="284" r:id="rId8"/>
    <p:sldId id="285" r:id="rId9"/>
    <p:sldId id="286" r:id="rId10"/>
    <p:sldId id="28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7A00"/>
    <a:srgbClr val="008000"/>
    <a:srgbClr val="FF0000"/>
    <a:srgbClr val="005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51" autoAdjust="0"/>
  </p:normalViewPr>
  <p:slideViewPr>
    <p:cSldViewPr>
      <p:cViewPr varScale="1">
        <p:scale>
          <a:sx n="49" d="100"/>
          <a:sy n="49" d="100"/>
        </p:scale>
        <p:origin x="84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9C6E035-C955-4EF3-AF79-13F7355DBA8C}" type="datetimeFigureOut">
              <a:rPr lang="en-US"/>
              <a:pPr>
                <a:defRPr/>
              </a:pPr>
              <a:t>2/21/2017</a:t>
            </a:fld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10CB955-7D74-4C12-8497-D4C2429A44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8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29E2A5-582B-44BF-9605-136926E1E487}" type="datetimeFigureOut">
              <a:rPr lang="en-US"/>
              <a:pPr>
                <a:defRPr/>
              </a:pPr>
              <a:t>2/21/2017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79FFA3-3694-4A8D-BCD7-2EC5AB31E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99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Association of State Foresters</a:t>
            </a:r>
          </a:p>
          <a:p>
            <a:pPr>
              <a:defRPr/>
            </a:pPr>
            <a:r>
              <a:rPr lang="en-US" dirty="0"/>
              <a:t>[MEETING NAME]</a:t>
            </a:r>
          </a:p>
          <a:p>
            <a:pPr>
              <a:defRPr/>
            </a:pPr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7145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09600"/>
            <a:ext cx="49911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057400"/>
            <a:ext cx="3581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581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78563"/>
            <a:ext cx="9144000" cy="46037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543800" cy="53340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221163"/>
          </a:xfrm>
        </p:spPr>
        <p:txBody>
          <a:bodyPr/>
          <a:lstStyle>
            <a:lvl1pPr algn="l">
              <a:defRPr/>
            </a:lvl1pPr>
            <a:lvl2pPr marL="514350" indent="-285750">
              <a:buSzPct val="75000"/>
              <a:buFont typeface="Wingdings" pitchFamily="2" charset="2"/>
              <a:buChar char="q"/>
              <a:defRPr sz="2400"/>
            </a:lvl2pPr>
            <a:lvl3pPr marL="858838" indent="-228600">
              <a:defRPr sz="2000"/>
            </a:lvl3pPr>
            <a:lvl4pPr marL="1371600" indent="-228600">
              <a:defRPr sz="1800"/>
            </a:lvl4pPr>
            <a:lvl5pPr marL="1655763" indent="-22860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ftr" sz="quarter" idx="10"/>
          </p:nvPr>
        </p:nvSpPr>
        <p:spPr>
          <a:xfrm>
            <a:off x="31623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Association of State Foresters</a:t>
            </a:r>
          </a:p>
          <a:p>
            <a:pPr>
              <a:defRPr/>
            </a:pPr>
            <a:r>
              <a:rPr lang="en-US" dirty="0"/>
              <a:t>Partners Dialogue</a:t>
            </a:r>
          </a:p>
          <a:p>
            <a:pPr>
              <a:defRPr/>
            </a:pPr>
            <a:r>
              <a:rPr lang="en-US" dirty="0"/>
              <a:t>December 9, 2008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18478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81000"/>
            <a:ext cx="53911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667000"/>
            <a:ext cx="33147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667000"/>
            <a:ext cx="33147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6781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581400"/>
            <a:ext cx="6781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2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/>
            </a:lvl1pPr>
          </a:lstStyle>
          <a:p>
            <a:pPr>
              <a:defRPr/>
            </a:pPr>
            <a:r>
              <a:rPr lang="en-US" dirty="0"/>
              <a:t>National Association of State Foresters</a:t>
            </a:r>
          </a:p>
          <a:p>
            <a:pPr>
              <a:defRPr/>
            </a:pPr>
            <a:r>
              <a:rPr lang="en-US" dirty="0"/>
              <a:t>[MEETING NAME]</a:t>
            </a:r>
          </a:p>
          <a:p>
            <a:pPr>
              <a:defRPr/>
            </a:pPr>
            <a:r>
              <a:rPr lang="en-US" dirty="0"/>
              <a:t>DATE</a:t>
            </a:r>
          </a:p>
        </p:txBody>
      </p:sp>
      <p:pic>
        <p:nvPicPr>
          <p:cNvPr id="1029" name="Picture 7" descr="presentation-heade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A00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810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057400"/>
            <a:ext cx="731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2" name="Picture 4" descr="NAS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5943600"/>
            <a:ext cx="6858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eve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43800" y="6019800"/>
            <a:ext cx="582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5"/>
          <a:srcRect l="-26315" t="11607"/>
          <a:stretch>
            <a:fillRect/>
          </a:stretch>
        </p:blipFill>
        <p:spPr bwMode="auto">
          <a:xfrm rot="5400000" flipH="1">
            <a:off x="4610100" y="-2019300"/>
            <a:ext cx="3048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5"/>
          <a:srcRect t="47322" r="-26315"/>
          <a:stretch>
            <a:fillRect/>
          </a:stretch>
        </p:blipFill>
        <p:spPr bwMode="auto">
          <a:xfrm rot="10800000" flipH="1">
            <a:off x="762000" y="1752600"/>
            <a:ext cx="3159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Redesign Graphic 2 colo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52400" y="152400"/>
            <a:ext cx="9286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tateforester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62100" y="1981200"/>
            <a:ext cx="6019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Logistics Webinar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409700" y="3048000"/>
            <a:ext cx="6324600" cy="1295400"/>
          </a:xfrm>
          <a:noFill/>
        </p:spPr>
        <p:txBody>
          <a:bodyPr/>
          <a:lstStyle/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Martin Maricle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March 26, 2013</a:t>
            </a:r>
          </a:p>
        </p:txBody>
      </p:sp>
      <p:sp>
        <p:nvSpPr>
          <p:cNvPr id="13317" name="Subtitle 6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350520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Thank you!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Martin Maricle</a:t>
            </a:r>
          </a:p>
          <a:p>
            <a:pPr algn="ctr">
              <a:spcBef>
                <a:spcPct val="50000"/>
              </a:spcBef>
            </a:pPr>
            <a:endParaRPr lang="en-US" sz="2400" dirty="0"/>
          </a:p>
          <a:p>
            <a:pPr algn="ctr">
              <a:spcBef>
                <a:spcPct val="50000"/>
              </a:spcBef>
            </a:pPr>
            <a:endParaRPr lang="en-US" sz="2000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hlinkClick r:id="rId2"/>
              </a:rPr>
              <a:t>http://www.stateforesters.org/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</p:txBody>
      </p:sp>
      <p:sp>
        <p:nvSpPr>
          <p:cNvPr id="1536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4" name="Picture 6" descr="capitol-me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981200"/>
            <a:ext cx="41656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Forestry Agencies 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Public trust to protect 60% nation’s forests – private and state lands</a:t>
            </a:r>
          </a:p>
          <a:p>
            <a:r>
              <a:rPr lang="en-US" sz="2400" dirty="0"/>
              <a:t>In 2016 States reported 55,269 wildfires (82% of total reported) that burned 2.6 million acres (46%)</a:t>
            </a:r>
          </a:p>
          <a:p>
            <a:r>
              <a:rPr lang="en-US" sz="2400" dirty="0"/>
              <a:t>631 large fires (209s) reported by States in 2016</a:t>
            </a:r>
          </a:p>
          <a:p>
            <a:r>
              <a:rPr lang="en-US" sz="2400" dirty="0"/>
              <a:t>$1.6 billion spent annually on wildland fire programs</a:t>
            </a:r>
          </a:p>
          <a:p>
            <a:r>
              <a:rPr lang="en-US" sz="2400" dirty="0"/>
              <a:t>State fire suppression programs provide rapid and aggressive initial attack to limit fire spread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59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State Forestry Issues-Priorities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Utilization of information technology and  creating  a broader awareness of technology to  improve and update wildfire reporting, fuels data for risk assessments and integration of resources for national mobilization.</a:t>
            </a:r>
          </a:p>
          <a:p>
            <a:r>
              <a:rPr lang="en-US" sz="2000" dirty="0"/>
              <a:t>Wildfire training and support for local fire departments-federal surplus property vehicles for local departments</a:t>
            </a:r>
          </a:p>
          <a:p>
            <a:pPr lvl="1"/>
            <a:r>
              <a:rPr lang="en-US" sz="1200" dirty="0"/>
              <a:t>FEPP vs. FFP</a:t>
            </a:r>
          </a:p>
          <a:p>
            <a:r>
              <a:rPr lang="en-US" sz="2000" dirty="0"/>
              <a:t>Coordination with Defense Logistics Agency</a:t>
            </a:r>
          </a:p>
          <a:p>
            <a:r>
              <a:rPr lang="en-US" sz="2000" dirty="0"/>
              <a:t>Improve national level reporting of communities at risk to fire </a:t>
            </a:r>
          </a:p>
          <a:p>
            <a:r>
              <a:rPr lang="en-US" sz="2000" dirty="0"/>
              <a:t>NASF support for federal fire funding fix</a:t>
            </a:r>
          </a:p>
          <a:p>
            <a:r>
              <a:rPr lang="en-US" sz="2000" dirty="0"/>
              <a:t>NASF engagement in National Aviation Strategy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Interagency Communication-Collaboration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Collaboration, communication and engagement with federal partners in the management of wildfires-local , state, regional and national is important </a:t>
            </a:r>
          </a:p>
          <a:p>
            <a:r>
              <a:rPr lang="en-US" sz="2400" dirty="0"/>
              <a:t>Many States continue to experience budget reductions</a:t>
            </a:r>
          </a:p>
          <a:p>
            <a:r>
              <a:rPr lang="en-US" sz="2400" dirty="0"/>
              <a:t>National contracts, national resources,  regional and national fire caches and the national mobilization system (ROSS) critical to the states in times of need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Organizations May Differ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Some states have very large organizations with large budgets</a:t>
            </a:r>
          </a:p>
          <a:p>
            <a:r>
              <a:rPr lang="en-US" sz="2400" dirty="0"/>
              <a:t>Some states have small organizations and the bulk of their fires are fought by cooperators/local fire departments </a:t>
            </a:r>
          </a:p>
          <a:p>
            <a:r>
              <a:rPr lang="en-US" sz="2400" dirty="0"/>
              <a:t>Resources available to state organizations differ widely too</a:t>
            </a:r>
          </a:p>
          <a:p>
            <a:r>
              <a:rPr lang="en-US" sz="2400" dirty="0"/>
              <a:t>Some states have their own state IMTs</a:t>
            </a:r>
          </a:p>
          <a:p>
            <a:r>
              <a:rPr lang="en-US" sz="2400" dirty="0"/>
              <a:t>Others may use fully integrated IMTs with federal, local, county resources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Interstate and International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There are a total of 8 </a:t>
            </a:r>
            <a:r>
              <a:rPr lang="en-US" sz="2400"/>
              <a:t>State Compacts </a:t>
            </a:r>
            <a:r>
              <a:rPr lang="en-US" sz="2400" dirty="0"/>
              <a:t>that allow states to get assistance from other states or Canadian provinces without going through the more traditional national ordering system coordinated through NICC</a:t>
            </a:r>
          </a:p>
          <a:p>
            <a:r>
              <a:rPr lang="en-US" sz="2400" dirty="0"/>
              <a:t>Three of the agreements include participating states and Canadian Provinces</a:t>
            </a:r>
          </a:p>
          <a:p>
            <a:pPr lvl="1"/>
            <a:r>
              <a:rPr lang="en-US" sz="1600" dirty="0"/>
              <a:t>Northwest Compact</a:t>
            </a:r>
          </a:p>
          <a:p>
            <a:pPr lvl="1"/>
            <a:r>
              <a:rPr lang="en-US" sz="1600" dirty="0"/>
              <a:t>Great Lakes Forest Fire Compact</a:t>
            </a:r>
          </a:p>
          <a:p>
            <a:pPr lvl="1"/>
            <a:r>
              <a:rPr lang="en-US" sz="1600" dirty="0"/>
              <a:t>Northeastern Forest Fire Protection Commission</a:t>
            </a:r>
          </a:p>
          <a:p>
            <a:pPr marL="228600" lvl="1" indent="0">
              <a:buNone/>
            </a:pPr>
            <a:endParaRPr lang="en-US" sz="16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Compacts may be more flexible for some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543800" cy="3611563"/>
          </a:xfrm>
        </p:spPr>
        <p:txBody>
          <a:bodyPr/>
          <a:lstStyle/>
          <a:p>
            <a:r>
              <a:rPr lang="en-US" sz="2400" dirty="0"/>
              <a:t>May allow for prepositioning and training opportunities rather than sending resources for ongoing large incidents</a:t>
            </a:r>
          </a:p>
          <a:p>
            <a:r>
              <a:rPr lang="en-US" sz="2400" dirty="0"/>
              <a:t>Terms include mobilization procedures, reimbursement, costs, etc.</a:t>
            </a:r>
          </a:p>
          <a:p>
            <a:r>
              <a:rPr lang="en-US" sz="2400" dirty="0"/>
              <a:t>Builds relationships between Compact members and allows for efficient utilization of partners with different training standards</a:t>
            </a:r>
            <a:endParaRPr lang="en-US" sz="1600" dirty="0"/>
          </a:p>
          <a:p>
            <a:pPr marL="228600" lvl="1" indent="0">
              <a:buNone/>
            </a:pPr>
            <a:endParaRPr lang="en-US" sz="16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543800" cy="533400"/>
          </a:xfrm>
        </p:spPr>
        <p:txBody>
          <a:bodyPr/>
          <a:lstStyle/>
          <a:p>
            <a:r>
              <a:rPr lang="en-US" dirty="0"/>
              <a:t>All Hazard State-to-State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543800" cy="3611563"/>
          </a:xfrm>
        </p:spPr>
        <p:txBody>
          <a:bodyPr/>
          <a:lstStyle/>
          <a:p>
            <a:r>
              <a:rPr lang="en-US" sz="2400" dirty="0"/>
              <a:t>States may tap into other specialized resources during all-hazard events such as major floods, earthquakes, and terrorist events</a:t>
            </a:r>
          </a:p>
          <a:p>
            <a:r>
              <a:rPr lang="en-US" sz="2400" dirty="0"/>
              <a:t>Put out a call for assistance through State Homeland Security organizations</a:t>
            </a:r>
          </a:p>
          <a:p>
            <a:r>
              <a:rPr lang="en-US" sz="2400" dirty="0"/>
              <a:t>The request goes out through the Emergency Management Assistance Compact (EMAC)</a:t>
            </a:r>
          </a:p>
          <a:p>
            <a:r>
              <a:rPr lang="en-US" sz="2400" dirty="0"/>
              <a:t>Assets are not ordered through ROSS</a:t>
            </a:r>
            <a:endParaRPr lang="en-US" sz="1600" dirty="0"/>
          </a:p>
          <a:p>
            <a:pPr marL="2286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543800" cy="533400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543800" cy="3611563"/>
          </a:xfrm>
        </p:spPr>
        <p:txBody>
          <a:bodyPr/>
          <a:lstStyle/>
          <a:p>
            <a:r>
              <a:rPr lang="en-US" sz="2400" dirty="0"/>
              <a:t>State organizations fill a vital role in regards to wildland fire or all hazard responses</a:t>
            </a:r>
          </a:p>
          <a:p>
            <a:r>
              <a:rPr lang="en-US" sz="2400" dirty="0"/>
              <a:t>Get to know your local states capabilities</a:t>
            </a:r>
          </a:p>
          <a:p>
            <a:r>
              <a:rPr lang="en-US" sz="2400" dirty="0"/>
              <a:t>You might find yourself in Unified Command with state agency participation</a:t>
            </a:r>
          </a:p>
          <a:p>
            <a:r>
              <a:rPr lang="en-US" sz="2400" dirty="0"/>
              <a:t>Some states may have some uniquely trained and qualified individuals</a:t>
            </a:r>
          </a:p>
          <a:p>
            <a:r>
              <a:rPr lang="en-US" sz="2400" dirty="0"/>
              <a:t>Have questions? Call your local State Forester</a:t>
            </a:r>
            <a:endParaRPr lang="en-US" sz="1600" dirty="0"/>
          </a:p>
          <a:p>
            <a:pPr marL="2286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NASF presentation template">
  <a:themeElements>
    <a:clrScheme name="NASF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SF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SF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F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F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F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F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F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F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NASF presentation template</Template>
  <TotalTime>226</TotalTime>
  <Words>503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NASF presentation template</vt:lpstr>
      <vt:lpstr>3_Default Design</vt:lpstr>
      <vt:lpstr>National Logistics Webinar</vt:lpstr>
      <vt:lpstr>State Forestry Agencies Missions</vt:lpstr>
      <vt:lpstr>2017 State Forestry Issues-Priorities</vt:lpstr>
      <vt:lpstr>Interagency Communication-Collaboration </vt:lpstr>
      <vt:lpstr>State Organizations May Differ </vt:lpstr>
      <vt:lpstr>Interstate and International Agreements</vt:lpstr>
      <vt:lpstr>State Compacts may be more flexible for some states</vt:lpstr>
      <vt:lpstr>All Hazard State-to-State Assistance</vt:lpstr>
      <vt:lpstr>In Conclusion</vt:lpstr>
      <vt:lpstr>PowerPoint Presentation</vt:lpstr>
    </vt:vector>
  </TitlesOfParts>
  <Company>Bureau of Land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desmith</dc:creator>
  <cp:lastModifiedBy>Maricle, Martin D (DNR)</cp:lastModifiedBy>
  <cp:revision>29</cp:revision>
  <dcterms:created xsi:type="dcterms:W3CDTF">2010-02-09T19:48:58Z</dcterms:created>
  <dcterms:modified xsi:type="dcterms:W3CDTF">2017-02-22T06:21:38Z</dcterms:modified>
</cp:coreProperties>
</file>