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7"/>
  </p:notesMasterIdLst>
  <p:sldIdLst>
    <p:sldId id="275" r:id="rId3"/>
    <p:sldId id="278" r:id="rId4"/>
    <p:sldId id="276" r:id="rId5"/>
    <p:sldId id="277" r:id="rId6"/>
    <p:sldId id="279" r:id="rId7"/>
    <p:sldId id="280" r:id="rId8"/>
    <p:sldId id="290" r:id="rId9"/>
    <p:sldId id="284" r:id="rId10"/>
    <p:sldId id="282" r:id="rId11"/>
    <p:sldId id="291" r:id="rId12"/>
    <p:sldId id="289" r:id="rId13"/>
    <p:sldId id="281" r:id="rId14"/>
    <p:sldId id="288" r:id="rId15"/>
    <p:sldId id="292" r:id="rId16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624A8EDF-170C-40E5-A98D-C53FF91A15AF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28"/>
            <a:ext cx="5547360" cy="4154805"/>
          </a:xfrm>
          <a:prstGeom prst="rect">
            <a:avLst/>
          </a:prstGeom>
        </p:spPr>
        <p:txBody>
          <a:bodyPr vert="horz" lIns="92382" tIns="46191" rIns="92382" bIns="4619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56451700-36D6-40BB-9F8A-DD324F178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1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Slide 1-8:  Incident Contract Project Inspector (ICPI)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0544" indent="-2848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39299" indent="-22786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95018" indent="-22786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0738" indent="-22786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06457" indent="-2278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62177" indent="-2278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17896" indent="-2278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73616" indent="-2278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BD8C32E-6668-4602-9C22-BB7DFD70FBA5}" type="slidenum">
              <a:rPr lang="en-US" altLang="en-US">
                <a:solidFill>
                  <a:prstClr val="black"/>
                </a:solidFill>
              </a:rPr>
              <a:pPr/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284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Slide 1-11:  ICPI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0544" indent="-2848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39299" indent="-22786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95018" indent="-22786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0738" indent="-22786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06457" indent="-2278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62177" indent="-2278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17896" indent="-2278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73616" indent="-2278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B3099CD-175B-4035-A85F-A432C32CA4C0}" type="slidenum">
              <a:rPr lang="en-US" altLang="en-US">
                <a:solidFill>
                  <a:prstClr val="black"/>
                </a:solidFill>
              </a:rPr>
              <a:pPr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801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Slide 1-9:  Duties and Responsibilities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0544" indent="-2848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39299" indent="-22786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95018" indent="-22786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0738" indent="-22786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06457" indent="-2278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62177" indent="-2278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17896" indent="-2278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73616" indent="-2278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2F6C5A5-05DF-4BF8-9E0C-C9028CB665AC}" type="slidenum">
              <a:rPr lang="en-US" altLang="en-US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233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Slide 1-10: Duties and responsibilities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0544" indent="-2848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39299" indent="-22786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95018" indent="-22786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0738" indent="-22786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06457" indent="-2278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62177" indent="-2278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17896" indent="-2278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73616" indent="-2278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104BAB6-0B77-4401-85CC-D3D728832DB6}" type="slidenum">
              <a:rPr lang="en-US" altLang="en-US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467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Slide 1-12:  The ICPI is not: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0544" indent="-2848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39299" indent="-22786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95018" indent="-22786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0738" indent="-22786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06457" indent="-2278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62177" indent="-2278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17896" indent="-2278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73616" indent="-2278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63566FB-0488-4999-B87C-8EF231374BAC}" type="slidenum">
              <a:rPr lang="en-US" altLang="en-US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838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A749-D9B4-4F59-B071-A39A3B3C82A3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E72D-4578-4FEB-89A0-F9FC5D00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A749-D9B4-4F59-B071-A39A3B3C82A3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E72D-4578-4FEB-89A0-F9FC5D00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50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A749-D9B4-4F59-B071-A39A3B3C82A3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E72D-4578-4FEB-89A0-F9FC5D00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5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8CDC-C43E-4B4C-B584-5BC7812F146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CD93-83FA-49F7-AD6B-7D132607E62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198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8CDC-C43E-4B4C-B584-5BC7812F146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CD93-83FA-49F7-AD6B-7D132607E62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05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8CDC-C43E-4B4C-B584-5BC7812F146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CD93-83FA-49F7-AD6B-7D132607E62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2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8CDC-C43E-4B4C-B584-5BC7812F146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CD93-83FA-49F7-AD6B-7D132607E62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30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8CDC-C43E-4B4C-B584-5BC7812F146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CD93-83FA-49F7-AD6B-7D132607E62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507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8CDC-C43E-4B4C-B584-5BC7812F146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CD93-83FA-49F7-AD6B-7D132607E62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841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8CDC-C43E-4B4C-B584-5BC7812F146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CD93-83FA-49F7-AD6B-7D132607E62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983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8CDC-C43E-4B4C-B584-5BC7812F146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CD93-83FA-49F7-AD6B-7D132607E62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061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A749-D9B4-4F59-B071-A39A3B3C82A3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E72D-4578-4FEB-89A0-F9FC5D00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73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8CDC-C43E-4B4C-B584-5BC7812F146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CD93-83FA-49F7-AD6B-7D132607E62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963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8CDC-C43E-4B4C-B584-5BC7812F146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CD93-83FA-49F7-AD6B-7D132607E62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446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8CDC-C43E-4B4C-B584-5BC7812F146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CD93-83FA-49F7-AD6B-7D132607E62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468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A749-D9B4-4F59-B071-A39A3B3C82A3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E72D-4578-4FEB-89A0-F9FC5D00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1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A749-D9B4-4F59-B071-A39A3B3C82A3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E72D-4578-4FEB-89A0-F9FC5D00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5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A749-D9B4-4F59-B071-A39A3B3C82A3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E72D-4578-4FEB-89A0-F9FC5D00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9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A749-D9B4-4F59-B071-A39A3B3C82A3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E72D-4578-4FEB-89A0-F9FC5D00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2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A749-D9B4-4F59-B071-A39A3B3C82A3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E72D-4578-4FEB-89A0-F9FC5D00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2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A749-D9B4-4F59-B071-A39A3B3C82A3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E72D-4578-4FEB-89A0-F9FC5D00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01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A749-D9B4-4F59-B071-A39A3B3C82A3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E72D-4578-4FEB-89A0-F9FC5D00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0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chemeClr val="bg2">
                <a:lumMod val="20000"/>
                <a:lumOff val="80000"/>
              </a:schemeClr>
            </a:gs>
            <a:gs pos="90000">
              <a:srgbClr val="D4DEFF"/>
            </a:gs>
            <a:gs pos="100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5A749-D9B4-4F59-B071-A39A3B3C82A3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CE72D-4578-4FEB-89A0-F9FC5D00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1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chemeClr val="bg2">
                <a:lumMod val="20000"/>
                <a:lumOff val="80000"/>
              </a:schemeClr>
            </a:gs>
            <a:gs pos="90000">
              <a:srgbClr val="D4DEFF"/>
            </a:gs>
            <a:gs pos="100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6958CDC-C43E-4B4C-B584-5BC7812F146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F3CD93-83FA-49F7-AD6B-7D132607E62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24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69376"/>
            <a:ext cx="8305800" cy="1143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INCIDENT CONTRACT PROJECT INSPECTOR (ICPI)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0850" y="990600"/>
            <a:ext cx="8229600" cy="550227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Nationally there are many types of equipment agreements and approximately 25 resource categories within the Virtual Incident Procurement (VIPR) program</a:t>
            </a: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support contract compliancy, the ICPI position was established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April, 2012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Listed as NWCG course S-262 with task book </a:t>
            </a:r>
            <a:endParaRPr lang="en-US" sz="2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Serves as Subject Matter Expert for agreements/contracts</a:t>
            </a: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Authority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not delegated, but is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expected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ICPI understands the contract.  The ICPI should always be communicating with Finance Section on the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Incident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if needed elevate to the COR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of the agreement</a:t>
            </a: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ICPI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doesn’t demob equipment that did not pass inspection or doesn’t meet minimum agreement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specifications, only makes recommendations to the incident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eaLnBrk="1" hangingPunct="1">
              <a:buClrTx/>
              <a:buNone/>
              <a:defRPr/>
            </a:pPr>
            <a:endParaRPr lang="en-US" sz="2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9220" name="Footer Placeholder 2"/>
          <p:cNvSpPr>
            <a:spLocks noGrp="1"/>
          </p:cNvSpPr>
          <p:nvPr/>
        </p:nvSpPr>
        <p:spPr bwMode="auto">
          <a:xfrm>
            <a:off x="7537450" y="6492875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000" b="1" dirty="0">
              <a:solidFill>
                <a:srgbClr val="2B548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30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1" y="1059810"/>
            <a:ext cx="5562600" cy="569293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533400" y="228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D.20 PERFORMANCE EVALUATIONS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evaluations will be performed at the incident using the form in Exhibit E. </a:t>
            </a:r>
          </a:p>
        </p:txBody>
      </p:sp>
    </p:spTree>
    <p:extLst>
      <p:ext uri="{BB962C8B-B14F-4D97-AF65-F5344CB8AC3E}">
        <p14:creationId xmlns:p14="http://schemas.microsoft.com/office/powerpoint/2010/main" val="191393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02609"/>
            <a:ext cx="8171596" cy="67864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 1</a:t>
            </a:r>
          </a:p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qualified ICPI's </a:t>
            </a:r>
          </a:p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trainees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 being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organized from recent completed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ICPI course</a:t>
            </a:r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 2 </a:t>
            </a:r>
          </a:p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qualified and 10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trainees</a:t>
            </a:r>
          </a:p>
          <a:p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 3</a:t>
            </a:r>
          </a:p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qualified and 24 trainees.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Trainee list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be updated for 2017 season</a:t>
            </a:r>
          </a:p>
          <a:p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 4</a:t>
            </a:r>
          </a:p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qualified and 29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trainees</a:t>
            </a:r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 5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qualified, 20 trainees. Trainees list will be updated after April 2017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ICPI course</a:t>
            </a:r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 6</a:t>
            </a:r>
          </a:p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 qualified and 103 trainees</a:t>
            </a:r>
          </a:p>
          <a:p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</a:p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qualified ICPI’s and 9 Trainees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3884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Qualified and Trainee ICPI’s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85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457200"/>
            <a:ext cx="7315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Incident Contract Project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Inspector ordering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pPr lvl="1">
              <a:buSzPct val="130000"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SzPct val="130000"/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 your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Fire Contract Specialist for your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Region’s local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ordering protocol.</a:t>
            </a:r>
          </a:p>
          <a:p>
            <a:pPr lvl="1">
              <a:buSzPct val="130000"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SzPct val="130000"/>
            </a:pP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 how R5 ICPI’s can be dispatched and assigned 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SzPct val="130000"/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0" lvl="3" indent="-342900">
              <a:buSzPct val="13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rdered placed by the Incident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0" lvl="3" indent="-342900">
              <a:buSzPct val="13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Region, assigned to multiple incidents</a:t>
            </a:r>
          </a:p>
          <a:p>
            <a:pPr marL="1714500" lvl="3" indent="-342900">
              <a:buSzPct val="13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GACC’s, staged to inspect incoming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</a:p>
          <a:p>
            <a:pPr lvl="3">
              <a:buSzPct val="130000"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SzPct val="130000"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1"/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74218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3048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Regional FAM VIPR Program Leads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6019800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new to the group, Mary Fields-NIFC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333" y="1250413"/>
            <a:ext cx="5627333" cy="4357173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81264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0668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735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19200"/>
            <a:ext cx="83058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ICPI’s </a:t>
            </a:r>
          </a:p>
          <a:p>
            <a:pPr lvl="1" eaLnBrk="1" hangingPunct="1">
              <a:buClrTx/>
              <a:buFont typeface="Arial" panose="020B0604020202020204" pitchFamily="34" charset="0"/>
              <a:buChar char="•"/>
            </a:pPr>
            <a:endParaRPr lang="en-US" altLang="en-US" sz="2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Are an on the ground resource that is the liaison for the Contractors and Agency personnel on all matters pertaining to VIPR agreements that are utilized at an incident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Performs incident compliance inspections 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VIPR contracted 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</a:p>
          <a:p>
            <a:pPr lvl="1"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Are first line of support for issues as they arise during an incident</a:t>
            </a:r>
          </a:p>
          <a:p>
            <a:pPr lvl="1"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Uncovers and gathers documentation that may be needed to settle </a:t>
            </a:r>
            <a:r>
              <a:rPr lang="en-US" alt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incident concerns </a:t>
            </a:r>
            <a:r>
              <a:rPr lang="en-US" alt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the future</a:t>
            </a:r>
          </a:p>
        </p:txBody>
      </p:sp>
      <p:sp>
        <p:nvSpPr>
          <p:cNvPr id="12292" name="Footer Placeholder 2"/>
          <p:cNvSpPr>
            <a:spLocks noGrp="1"/>
          </p:cNvSpPr>
          <p:nvPr/>
        </p:nvSpPr>
        <p:spPr bwMode="auto">
          <a:xfrm>
            <a:off x="7315200" y="6473825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000" b="1" dirty="0">
              <a:solidFill>
                <a:srgbClr val="2B548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5400" y="480138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Duties and Responsibilities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3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229600" cy="13716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Duties and Responsibilities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523999"/>
            <a:ext cx="8229600" cy="4968875"/>
          </a:xfrm>
          <a:prstGeom prst="rect">
            <a:avLst/>
          </a:prstGeo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  <a:defRPr/>
            </a:pPr>
            <a:endParaRPr lang="en-US" sz="2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 for Procurement Unit Leader or Finance Section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Chief</a:t>
            </a:r>
          </a:p>
          <a:p>
            <a:pPr marL="45720" indent="0">
              <a:buClrTx/>
              <a:buNone/>
              <a:defRPr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Attends daily shift briefings</a:t>
            </a: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endParaRPr lang="en-US" sz="2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Assist with clarification of agreements</a:t>
            </a:r>
          </a:p>
          <a:p>
            <a:pPr marL="45720" indent="0">
              <a:buClrTx/>
              <a:buNone/>
              <a:defRPr/>
            </a:pPr>
            <a:endParaRPr lang="en-US" sz="2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Establishes clear lines of communication, from incident up to FAM Contract Specialists and or Contracting Officers</a:t>
            </a: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endParaRPr lang="en-US" sz="2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  <a:defRPr/>
            </a:pPr>
            <a:endParaRPr lang="en-US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10244" name="Footer Placeholder 2"/>
          <p:cNvSpPr>
            <a:spLocks noGrp="1"/>
          </p:cNvSpPr>
          <p:nvPr/>
        </p:nvSpPr>
        <p:spPr bwMode="auto">
          <a:xfrm>
            <a:off x="7543800" y="6492875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000" b="1" dirty="0">
              <a:solidFill>
                <a:srgbClr val="2B548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03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Duties and Responsibilities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752600"/>
            <a:ext cx="8229600" cy="4114800"/>
          </a:xfrm>
          <a:prstGeom prst="rect">
            <a:avLst/>
          </a:prstGeo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Documents and reports non-compliance</a:t>
            </a:r>
          </a:p>
          <a:p>
            <a:pPr marL="45720" indent="0">
              <a:buClrTx/>
              <a:buNone/>
            </a:pPr>
            <a:endParaRPr lang="en-US" altLang="en-US" sz="2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Informs incident supervisor / Incident Management Team personnel of significant problems</a:t>
            </a:r>
          </a:p>
          <a:p>
            <a:pPr marL="45720" indent="0">
              <a:buClrTx/>
              <a:buNone/>
            </a:pPr>
            <a:endParaRPr lang="en-US" altLang="en-US" sz="2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Ensures performance evaluations are completed</a:t>
            </a:r>
          </a:p>
          <a:p>
            <a:pPr marL="45720" indent="0">
              <a:buClrTx/>
              <a:buNone/>
            </a:pPr>
            <a:endParaRPr lang="en-US" altLang="en-US" sz="2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End of incident, forwards documentation to FAM Contract Specialists</a:t>
            </a:r>
            <a:r>
              <a:rPr lang="en-US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or </a:t>
            </a:r>
            <a:r>
              <a:rPr lang="en-US" alt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Contracting Officer</a:t>
            </a:r>
          </a:p>
        </p:txBody>
      </p:sp>
      <p:sp>
        <p:nvSpPr>
          <p:cNvPr id="11268" name="Footer Placeholder 2"/>
          <p:cNvSpPr>
            <a:spLocks noGrp="1"/>
          </p:cNvSpPr>
          <p:nvPr/>
        </p:nvSpPr>
        <p:spPr bwMode="auto">
          <a:xfrm>
            <a:off x="7315200" y="6492875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000" b="1" dirty="0">
              <a:solidFill>
                <a:srgbClr val="2B548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82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0"/>
            <a:ext cx="79248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			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Uses for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ICPI</a:t>
            </a:r>
          </a:p>
          <a:p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3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Confirm ordered equipment is the correct resource as per Dispatch Priority List (DPL)/Resource Order</a:t>
            </a:r>
          </a:p>
          <a:p>
            <a:pPr>
              <a:buSzPct val="130000"/>
            </a:pP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3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incidents on compliance inspections and or contract interpretation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30000"/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3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resource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contact if there are questions/concerns on the various agreements/contracts</a:t>
            </a:r>
          </a:p>
          <a:p>
            <a:pPr marL="342900" indent="-342900">
              <a:buSzPct val="130000"/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30000"/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30000"/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5">
              <a:buSzPct val="130000"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5">
              <a:buSzPct val="130000"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09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6512511" cy="11430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ICPI </a:t>
            </a:r>
            <a:r>
              <a:rPr lang="en-US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b="1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oes Not</a:t>
            </a:r>
            <a:r>
              <a:rPr lang="en-US" sz="2800" b="1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821709"/>
            <a:ext cx="8229600" cy="4114800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hangingPunct="1">
              <a:buClrTx/>
              <a:buFont typeface="Arial" panose="020B0604020202020204" pitchFamily="34" charset="0"/>
              <a:buChar char="•"/>
              <a:defRPr/>
            </a:pPr>
            <a:endParaRPr lang="en-US" sz="2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mechanical inspections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Make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contractual decision or payment interpretations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Make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monetary promises or solicit claims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Determine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needs of the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incident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  <a:defRPr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v"/>
              <a:defRPr/>
            </a:pPr>
            <a:r>
              <a:rPr lang="en-U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R5-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doesn’t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typically 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Equipment Inspector (EQPI) (when 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EQPI is also qualified 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 ICPI) to do work of an ICPI during the same assignment. (these positions have two different authorities)</a:t>
            </a:r>
          </a:p>
          <a:p>
            <a:pPr marL="45720" indent="0" eaLnBrk="1" hangingPunct="1">
              <a:buClrTx/>
              <a:buNone/>
              <a:defRPr/>
            </a:pPr>
            <a:endParaRPr lang="en-US" sz="20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6" name="Footer Placeholder 2"/>
          <p:cNvSpPr>
            <a:spLocks noGrp="1"/>
          </p:cNvSpPr>
          <p:nvPr/>
        </p:nvSpPr>
        <p:spPr bwMode="auto">
          <a:xfrm>
            <a:off x="7391400" y="6492875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>
                <a:solidFill>
                  <a:srgbClr val="2B5481"/>
                </a:solidFill>
                <a:latin typeface="Arial" charset="0"/>
                <a:cs typeface="Arial" charset="0"/>
              </a:rPr>
              <a:t>Slide 1-12</a:t>
            </a:r>
          </a:p>
        </p:txBody>
      </p:sp>
    </p:spTree>
    <p:extLst>
      <p:ext uri="{BB962C8B-B14F-4D97-AF65-F5344CB8AC3E}">
        <p14:creationId xmlns:p14="http://schemas.microsoft.com/office/powerpoint/2010/main" val="132576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928148"/>
            <a:ext cx="86106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common vendor feedback is getting inspected at the same incident multiple times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Once at the incident, it’s important that the ICPI’s check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finance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verify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an inspection has been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completed,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so, they do NOT need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re-inspect.  UNLESS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see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have any concerns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vendor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doesn’t need a secondary inspection, it’s still important to check in with a vendor even after inspection to see how their assignment is going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ICPI’s goal should not be to find something wrong during their inspections, rather they should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vendor in being successful in meeting the provisions of their agreement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3048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Arriving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Assignment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210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66218">
            <a:off x="475926" y="414857"/>
            <a:ext cx="3424357" cy="392480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43600" y="914400"/>
            <a:ext cx="312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Compliance- ICPI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inspections use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 and checklist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the vendor is meeting the agreement specifications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65520" y="3124200"/>
            <a:ext cx="2971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vendor/equipment is rejected on a compliance issue,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 who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performed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inspection.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sure to inform Regional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FAM/AQM Program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Personnel.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90608"/>
            <a:ext cx="3962400" cy="5260488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241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4188" y="135681"/>
            <a:ext cx="744800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Fire Operations Agreement Checklists and Information</a:t>
            </a:r>
          </a:p>
          <a:p>
            <a:pPr algn="ctr"/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Provides the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minimum agreement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specifications</a:t>
            </a:r>
            <a:endParaRPr lang="en-US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Checklist are currently being updated for 2017 fire season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8558" y="6484119"/>
            <a:ext cx="693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https://www.fs.fed.us/business/incident/equipment.php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161509"/>
            <a:ext cx="5855983" cy="5322610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1825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714</Words>
  <Application>Microsoft Office PowerPoint</Application>
  <PresentationFormat>On-screen Show (4:3)</PresentationFormat>
  <Paragraphs>120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Georgia</vt:lpstr>
      <vt:lpstr>Tahoma</vt:lpstr>
      <vt:lpstr>Times New Roman</vt:lpstr>
      <vt:lpstr>Trebuchet MS</vt:lpstr>
      <vt:lpstr>Wingdings</vt:lpstr>
      <vt:lpstr>Office Theme</vt:lpstr>
      <vt:lpstr>Slipstream</vt:lpstr>
      <vt:lpstr>INCIDENT CONTRACT PROJECT INSPECTOR (ICPI)</vt:lpstr>
      <vt:lpstr>PowerPoint Presentation</vt:lpstr>
      <vt:lpstr>Duties and Responsibilities Cont.</vt:lpstr>
      <vt:lpstr>Duties and Responsibilities Cont.</vt:lpstr>
      <vt:lpstr>PowerPoint Presentation</vt:lpstr>
      <vt:lpstr>The ICPI Does Not: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Forest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INCIDENT CONTRACT PROJECT INSPECTOR (ICPI)</dc:title>
  <dc:creator>USDA Forest Service</dc:creator>
  <cp:lastModifiedBy>Zahn, Susan -FS</cp:lastModifiedBy>
  <cp:revision>58</cp:revision>
  <cp:lastPrinted>2014-05-20T16:57:27Z</cp:lastPrinted>
  <dcterms:created xsi:type="dcterms:W3CDTF">2014-05-13T21:24:16Z</dcterms:created>
  <dcterms:modified xsi:type="dcterms:W3CDTF">2017-03-09T18:43:26Z</dcterms:modified>
</cp:coreProperties>
</file>