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8"/>
  </p:notesMasterIdLst>
  <p:handoutMasterIdLst>
    <p:handoutMasterId r:id="rId19"/>
  </p:handoutMasterIdLst>
  <p:sldIdLst>
    <p:sldId id="256" r:id="rId2"/>
    <p:sldId id="257" r:id="rId3"/>
    <p:sldId id="258" r:id="rId4"/>
    <p:sldId id="305" r:id="rId5"/>
    <p:sldId id="259" r:id="rId6"/>
    <p:sldId id="310" r:id="rId7"/>
    <p:sldId id="307" r:id="rId8"/>
    <p:sldId id="261" r:id="rId9"/>
    <p:sldId id="264" r:id="rId10"/>
    <p:sldId id="265" r:id="rId11"/>
    <p:sldId id="266" r:id="rId12"/>
    <p:sldId id="308" r:id="rId13"/>
    <p:sldId id="309" r:id="rId14"/>
    <p:sldId id="311" r:id="rId15"/>
    <p:sldId id="312" r:id="rId16"/>
    <p:sldId id="31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491" autoAdjust="0"/>
    <p:restoredTop sz="86410" autoAdjust="0"/>
  </p:normalViewPr>
  <p:slideViewPr>
    <p:cSldViewPr>
      <p:cViewPr varScale="1">
        <p:scale>
          <a:sx n="48" d="100"/>
          <a:sy n="48" d="100"/>
        </p:scale>
        <p:origin x="720" y="43"/>
      </p:cViewPr>
      <p:guideLst>
        <p:guide orient="horz" pos="2160"/>
        <p:guide pos="2880"/>
      </p:guideLst>
    </p:cSldViewPr>
  </p:slideViewPr>
  <p:outlineViewPr>
    <p:cViewPr>
      <p:scale>
        <a:sx n="33" d="100"/>
        <a:sy n="33" d="100"/>
      </p:scale>
      <p:origin x="0" y="-8078"/>
    </p:cViewPr>
  </p:outlineViewPr>
  <p:notesTextViewPr>
    <p:cViewPr>
      <p:scale>
        <a:sx n="100" d="100"/>
        <a:sy n="100" d="100"/>
      </p:scale>
      <p:origin x="0" y="0"/>
    </p:cViewPr>
  </p:notesTextViewPr>
  <p:notesViewPr>
    <p:cSldViewPr>
      <p:cViewPr varScale="1">
        <p:scale>
          <a:sx n="77" d="100"/>
          <a:sy n="77" d="100"/>
        </p:scale>
        <p:origin x="2136"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9B032B-F24A-439C-AF02-AD2C4164ECD3}" type="datetimeFigureOut">
              <a:rPr lang="en-US" smtClean="0"/>
              <a:pPr/>
              <a:t>3/9/2017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1FA05C-938C-496D-804C-BDBFC527BF99}" type="slidenum">
              <a:rPr lang="en-US" smtClean="0"/>
              <a:pPr/>
              <a:t>‹#›</a:t>
            </a:fld>
            <a:endParaRPr lang="en-US"/>
          </a:p>
        </p:txBody>
      </p:sp>
    </p:spTree>
    <p:extLst>
      <p:ext uri="{BB962C8B-B14F-4D97-AF65-F5344CB8AC3E}">
        <p14:creationId xmlns:p14="http://schemas.microsoft.com/office/powerpoint/2010/main" val="1657986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480904-9DBD-4D4C-AD07-6F8A71FB04A5}" type="datetimeFigureOut">
              <a:rPr lang="en-US" smtClean="0"/>
              <a:pPr/>
              <a:t>3/9/2017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FACFE4-F636-43C4-97AD-490748043491}" type="slidenum">
              <a:rPr lang="en-US" smtClean="0"/>
              <a:pPr/>
              <a:t>‹#›</a:t>
            </a:fld>
            <a:endParaRPr lang="en-US" dirty="0"/>
          </a:p>
        </p:txBody>
      </p:sp>
    </p:spTree>
    <p:extLst>
      <p:ext uri="{BB962C8B-B14F-4D97-AF65-F5344CB8AC3E}">
        <p14:creationId xmlns:p14="http://schemas.microsoft.com/office/powerpoint/2010/main" val="373904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FACFE4-F636-43C4-97AD-490748043491}" type="slidenum">
              <a:rPr lang="en-US" smtClean="0"/>
              <a:pPr/>
              <a:t>1</a:t>
            </a:fld>
            <a:endParaRPr lang="en-US" dirty="0"/>
          </a:p>
        </p:txBody>
      </p:sp>
    </p:spTree>
    <p:extLst>
      <p:ext uri="{BB962C8B-B14F-4D97-AF65-F5344CB8AC3E}">
        <p14:creationId xmlns:p14="http://schemas.microsoft.com/office/powerpoint/2010/main" val="1635240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09600"/>
            <a:ext cx="4572000" cy="3429000"/>
          </a:xfrm>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C.3.1.1.6 Bladder</a:t>
            </a:r>
            <a:r>
              <a:rPr lang="en-US" baseline="0" dirty="0" smtClean="0"/>
              <a:t> bags are prohibited for potable water storage.</a:t>
            </a:r>
          </a:p>
          <a:p>
            <a:pPr marL="228600" indent="-228600">
              <a:buAutoNum type="arabicPeriod"/>
            </a:pPr>
            <a:r>
              <a:rPr lang="en-US" dirty="0" smtClean="0"/>
              <a:t>C.3.1.1.10 </a:t>
            </a:r>
            <a:r>
              <a:rPr lang="en-US" baseline="0" dirty="0" smtClean="0"/>
              <a:t>Clarified where sneeze guards are required</a:t>
            </a:r>
          </a:p>
          <a:p>
            <a:pPr marL="228600" indent="-228600">
              <a:buAutoNum type="arabicPeriod"/>
            </a:pPr>
            <a:r>
              <a:rPr lang="en-US" dirty="0" smtClean="0"/>
              <a:t>C.3.1.1.11 I</a:t>
            </a:r>
            <a:r>
              <a:rPr lang="en-US" baseline="0" dirty="0" smtClean="0"/>
              <a:t>ncrease grey water storage by 500 gallon</a:t>
            </a:r>
            <a:endParaRPr lang="en-US" dirty="0"/>
          </a:p>
        </p:txBody>
      </p:sp>
      <p:sp>
        <p:nvSpPr>
          <p:cNvPr id="4" name="Slide Number Placeholder 3"/>
          <p:cNvSpPr>
            <a:spLocks noGrp="1"/>
          </p:cNvSpPr>
          <p:nvPr>
            <p:ph type="sldNum" sz="quarter" idx="10"/>
          </p:nvPr>
        </p:nvSpPr>
        <p:spPr/>
        <p:txBody>
          <a:bodyPr/>
          <a:lstStyle/>
          <a:p>
            <a:fld id="{F8FACFE4-F636-43C4-97AD-490748043491}" type="slidenum">
              <a:rPr lang="en-US" smtClean="0"/>
              <a:pPr/>
              <a:t>11</a:t>
            </a:fld>
            <a:endParaRPr lang="en-US" dirty="0"/>
          </a:p>
        </p:txBody>
      </p:sp>
    </p:spTree>
    <p:extLst>
      <p:ext uri="{BB962C8B-B14F-4D97-AF65-F5344CB8AC3E}">
        <p14:creationId xmlns:p14="http://schemas.microsoft.com/office/powerpoint/2010/main" val="987566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FACFE4-F636-43C4-97AD-490748043491}" type="slidenum">
              <a:rPr lang="en-US" smtClean="0"/>
              <a:pPr/>
              <a:t>2</a:t>
            </a:fld>
            <a:endParaRPr lang="en-US" dirty="0"/>
          </a:p>
        </p:txBody>
      </p:sp>
    </p:spTree>
    <p:extLst>
      <p:ext uri="{BB962C8B-B14F-4D97-AF65-F5344CB8AC3E}">
        <p14:creationId xmlns:p14="http://schemas.microsoft.com/office/powerpoint/2010/main" val="1214706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Relocation Fees are Bid . The  Government no longer sets the price</a:t>
            </a:r>
            <a:endParaRPr lang="en-US" dirty="0"/>
          </a:p>
        </p:txBody>
      </p:sp>
      <p:sp>
        <p:nvSpPr>
          <p:cNvPr id="4" name="Slide Number Placeholder 3"/>
          <p:cNvSpPr>
            <a:spLocks noGrp="1"/>
          </p:cNvSpPr>
          <p:nvPr>
            <p:ph type="sldNum" sz="quarter" idx="10"/>
          </p:nvPr>
        </p:nvSpPr>
        <p:spPr/>
        <p:txBody>
          <a:bodyPr/>
          <a:lstStyle/>
          <a:p>
            <a:fld id="{F8FACFE4-F636-43C4-97AD-490748043491}" type="slidenum">
              <a:rPr lang="en-US" smtClean="0"/>
              <a:pPr/>
              <a:t>3</a:t>
            </a:fld>
            <a:endParaRPr lang="en-US" dirty="0"/>
          </a:p>
        </p:txBody>
      </p:sp>
    </p:spTree>
    <p:extLst>
      <p:ext uri="{BB962C8B-B14F-4D97-AF65-F5344CB8AC3E}">
        <p14:creationId xmlns:p14="http://schemas.microsoft.com/office/powerpoint/2010/main" val="853608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FACFE4-F636-43C4-97AD-490748043491}" type="slidenum">
              <a:rPr lang="en-US" smtClean="0"/>
              <a:pPr/>
              <a:t>4</a:t>
            </a:fld>
            <a:endParaRPr lang="en-US" dirty="0"/>
          </a:p>
        </p:txBody>
      </p:sp>
    </p:spTree>
    <p:extLst>
      <p:ext uri="{BB962C8B-B14F-4D97-AF65-F5344CB8AC3E}">
        <p14:creationId xmlns:p14="http://schemas.microsoft.com/office/powerpoint/2010/main" val="141396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 explanatory</a:t>
            </a:r>
            <a:endParaRPr lang="en-US" dirty="0"/>
          </a:p>
        </p:txBody>
      </p:sp>
      <p:sp>
        <p:nvSpPr>
          <p:cNvPr id="4" name="Slide Number Placeholder 3"/>
          <p:cNvSpPr>
            <a:spLocks noGrp="1"/>
          </p:cNvSpPr>
          <p:nvPr>
            <p:ph type="sldNum" sz="quarter" idx="10"/>
          </p:nvPr>
        </p:nvSpPr>
        <p:spPr/>
        <p:txBody>
          <a:bodyPr/>
          <a:lstStyle/>
          <a:p>
            <a:fld id="{F8FACFE4-F636-43C4-97AD-490748043491}" type="slidenum">
              <a:rPr lang="en-US" smtClean="0"/>
              <a:pPr/>
              <a:t>5</a:t>
            </a:fld>
            <a:endParaRPr lang="en-US" dirty="0"/>
          </a:p>
        </p:txBody>
      </p:sp>
    </p:spTree>
    <p:extLst>
      <p:ext uri="{BB962C8B-B14F-4D97-AF65-F5344CB8AC3E}">
        <p14:creationId xmlns:p14="http://schemas.microsoft.com/office/powerpoint/2010/main" val="4260079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a:t>
            </a:r>
            <a:r>
              <a:rPr lang="en-US" baseline="0" dirty="0" smtClean="0"/>
              <a:t> added to give assistance with larger hot can operations since it was a government change in equipment. Its NOT mandatory.</a:t>
            </a:r>
            <a:endParaRPr lang="en-US" dirty="0"/>
          </a:p>
        </p:txBody>
      </p:sp>
      <p:sp>
        <p:nvSpPr>
          <p:cNvPr id="4" name="Slide Number Placeholder 3"/>
          <p:cNvSpPr>
            <a:spLocks noGrp="1"/>
          </p:cNvSpPr>
          <p:nvPr>
            <p:ph type="sldNum" sz="quarter" idx="10"/>
          </p:nvPr>
        </p:nvSpPr>
        <p:spPr/>
        <p:txBody>
          <a:bodyPr/>
          <a:lstStyle/>
          <a:p>
            <a:fld id="{F8FACFE4-F636-43C4-97AD-490748043491}" type="slidenum">
              <a:rPr lang="en-US" smtClean="0"/>
              <a:pPr/>
              <a:t>7</a:t>
            </a:fld>
            <a:endParaRPr lang="en-US" dirty="0"/>
          </a:p>
        </p:txBody>
      </p:sp>
    </p:spTree>
    <p:extLst>
      <p:ext uri="{BB962C8B-B14F-4D97-AF65-F5344CB8AC3E}">
        <p14:creationId xmlns:p14="http://schemas.microsoft.com/office/powerpoint/2010/main" val="4101980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C.1.4.1 New requirements for </a:t>
            </a:r>
            <a:r>
              <a:rPr lang="en-US" dirty="0" err="1" smtClean="0"/>
              <a:t>biobased</a:t>
            </a:r>
            <a:r>
              <a:rPr lang="en-US" dirty="0" smtClean="0"/>
              <a:t> products. What they use including</a:t>
            </a:r>
            <a:r>
              <a:rPr lang="en-US" baseline="0" dirty="0" smtClean="0"/>
              <a:t> cleaning products should be part of their contract. But they are also allowed to make changes as long</a:t>
            </a:r>
            <a:r>
              <a:rPr lang="en-US" dirty="0" smtClean="0"/>
              <a:t> as the y meet </a:t>
            </a:r>
            <a:r>
              <a:rPr lang="en-US" dirty="0" err="1" smtClean="0"/>
              <a:t>biobased</a:t>
            </a:r>
            <a:r>
              <a:rPr lang="en-US" dirty="0" smtClean="0"/>
              <a:t>/preferred definition</a:t>
            </a:r>
            <a:endParaRPr lang="en-US" baseline="0" dirty="0" smtClean="0"/>
          </a:p>
          <a:p>
            <a:pPr marL="228600" indent="-228600">
              <a:buAutoNum type="arabicPeriod"/>
            </a:pPr>
            <a:r>
              <a:rPr lang="en-US" baseline="0" dirty="0" smtClean="0"/>
              <a:t>C.1.4.13 </a:t>
            </a:r>
            <a:r>
              <a:rPr lang="en-US" baseline="0" dirty="0" err="1" smtClean="0"/>
              <a:t>Biobased</a:t>
            </a:r>
            <a:r>
              <a:rPr lang="en-US" baseline="0" dirty="0" smtClean="0"/>
              <a:t> liners are required.</a:t>
            </a:r>
          </a:p>
          <a:p>
            <a:pPr marL="228600" indent="-228600">
              <a:buAutoNum type="arabicPeriod"/>
            </a:pPr>
            <a:r>
              <a:rPr lang="en-US" baseline="0" dirty="0" smtClean="0"/>
              <a:t>C.1.4.16 Gray water</a:t>
            </a:r>
            <a:r>
              <a:rPr lang="en-US" dirty="0" smtClean="0"/>
              <a:t> </a:t>
            </a:r>
            <a:r>
              <a:rPr lang="en-US" baseline="0" dirty="0" smtClean="0"/>
              <a:t>Increase from 500 to 1000 gallons </a:t>
            </a:r>
          </a:p>
          <a:p>
            <a:pPr marL="228600" indent="-228600">
              <a:buAutoNum type="arabicPeriod"/>
            </a:pPr>
            <a:r>
              <a:rPr lang="en-US" baseline="0" dirty="0" smtClean="0"/>
              <a:t>C.1.4.18 Proper fire extinguishers</a:t>
            </a:r>
          </a:p>
          <a:p>
            <a:pPr marL="228600" indent="-228600">
              <a:buAutoNum type="arabicPeriod"/>
            </a:pPr>
            <a:r>
              <a:rPr lang="en-US" baseline="0" dirty="0" smtClean="0"/>
              <a:t>C.1.4.21 Contractor furnishes meals for employees.  No meal</a:t>
            </a:r>
            <a:r>
              <a:rPr lang="en-US" dirty="0" smtClean="0"/>
              <a:t> clicks </a:t>
            </a:r>
            <a:endParaRPr lang="en-US" dirty="0"/>
          </a:p>
        </p:txBody>
      </p:sp>
      <p:sp>
        <p:nvSpPr>
          <p:cNvPr id="4" name="Slide Number Placeholder 3"/>
          <p:cNvSpPr>
            <a:spLocks noGrp="1"/>
          </p:cNvSpPr>
          <p:nvPr>
            <p:ph type="sldNum" sz="quarter" idx="10"/>
          </p:nvPr>
        </p:nvSpPr>
        <p:spPr/>
        <p:txBody>
          <a:bodyPr/>
          <a:lstStyle/>
          <a:p>
            <a:fld id="{F8FACFE4-F636-43C4-97AD-490748043491}" type="slidenum">
              <a:rPr lang="en-US" smtClean="0"/>
              <a:pPr/>
              <a:t>8</a:t>
            </a:fld>
            <a:endParaRPr lang="en-US" dirty="0"/>
          </a:p>
        </p:txBody>
      </p:sp>
    </p:spTree>
    <p:extLst>
      <p:ext uri="{BB962C8B-B14F-4D97-AF65-F5344CB8AC3E}">
        <p14:creationId xmlns:p14="http://schemas.microsoft.com/office/powerpoint/2010/main" val="3830263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C.2 Ordering hasn’t change much.  Removed redundant clauses and wording  and rearrange clauses .</a:t>
            </a:r>
            <a:endParaRPr lang="en-US" dirty="0"/>
          </a:p>
        </p:txBody>
      </p:sp>
      <p:sp>
        <p:nvSpPr>
          <p:cNvPr id="4" name="Slide Number Placeholder 3"/>
          <p:cNvSpPr>
            <a:spLocks noGrp="1"/>
          </p:cNvSpPr>
          <p:nvPr>
            <p:ph type="sldNum" sz="quarter" idx="10"/>
          </p:nvPr>
        </p:nvSpPr>
        <p:spPr/>
        <p:txBody>
          <a:bodyPr/>
          <a:lstStyle/>
          <a:p>
            <a:fld id="{F8FACFE4-F636-43C4-97AD-490748043491}" type="slidenum">
              <a:rPr lang="en-US" smtClean="0"/>
              <a:pPr/>
              <a:t>9</a:t>
            </a:fld>
            <a:endParaRPr lang="en-US" dirty="0"/>
          </a:p>
        </p:txBody>
      </p:sp>
    </p:spTree>
    <p:extLst>
      <p:ext uri="{BB962C8B-B14F-4D97-AF65-F5344CB8AC3E}">
        <p14:creationId xmlns:p14="http://schemas.microsoft.com/office/powerpoint/2010/main" val="3319417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C.3.1.1.1(a) Cleared up what the effective means may be.  FDUL can determine if efforts are effective.</a:t>
            </a:r>
          </a:p>
          <a:p>
            <a:pPr marL="228600" indent="-228600">
              <a:buAutoNum type="arabicPeriod"/>
            </a:pPr>
            <a:r>
              <a:rPr lang="en-US" dirty="0" smtClean="0"/>
              <a:t>C.3.1.1.1(d) Wood pallets can be used</a:t>
            </a:r>
            <a:r>
              <a:rPr lang="en-US" baseline="0" dirty="0" smtClean="0"/>
              <a:t>.</a:t>
            </a:r>
          </a:p>
          <a:p>
            <a:pPr marL="228600" indent="-228600">
              <a:buAutoNum type="arabicPeriod"/>
            </a:pPr>
            <a:r>
              <a:rPr lang="en-US" baseline="0" dirty="0" smtClean="0"/>
              <a:t>C.3.1.1.4 New clause requiring dedicated food prep sink </a:t>
            </a:r>
            <a:endParaRPr lang="en-US" dirty="0" smtClean="0"/>
          </a:p>
          <a:p>
            <a:r>
              <a:rPr lang="en-US" dirty="0" smtClean="0"/>
              <a:t>4.    C.3.1.1.5 Hand sinks required within all food prep etc., areas used to say in close                      proximity.</a:t>
            </a:r>
            <a:endParaRPr lang="en-US" dirty="0"/>
          </a:p>
        </p:txBody>
      </p:sp>
      <p:sp>
        <p:nvSpPr>
          <p:cNvPr id="4" name="Slide Number Placeholder 3"/>
          <p:cNvSpPr>
            <a:spLocks noGrp="1"/>
          </p:cNvSpPr>
          <p:nvPr>
            <p:ph type="sldNum" sz="quarter" idx="10"/>
          </p:nvPr>
        </p:nvSpPr>
        <p:spPr/>
        <p:txBody>
          <a:bodyPr/>
          <a:lstStyle/>
          <a:p>
            <a:fld id="{F8FACFE4-F636-43C4-97AD-490748043491}" type="slidenum">
              <a:rPr lang="en-US" smtClean="0"/>
              <a:pPr/>
              <a:t>10</a:t>
            </a:fld>
            <a:endParaRPr lang="en-US" dirty="0"/>
          </a:p>
        </p:txBody>
      </p:sp>
    </p:spTree>
    <p:extLst>
      <p:ext uri="{BB962C8B-B14F-4D97-AF65-F5344CB8AC3E}">
        <p14:creationId xmlns:p14="http://schemas.microsoft.com/office/powerpoint/2010/main" val="3861314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NATIONAL LOGISTICS WORKSHOP                                                                                 </a:t>
            </a:r>
            <a:endParaRPr lang="en-US" dirty="0"/>
          </a:p>
        </p:txBody>
      </p:sp>
      <p:sp>
        <p:nvSpPr>
          <p:cNvPr id="6" name="Slide Number Placeholder 5"/>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27432633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NATIONAL LOGISTICS WORKSHOP                                                                                 </a:t>
            </a:r>
            <a:endParaRPr lang="en-US" dirty="0"/>
          </a:p>
        </p:txBody>
      </p:sp>
      <p:sp>
        <p:nvSpPr>
          <p:cNvPr id="6" name="Slide Number Placeholder 5"/>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14851161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NATIONAL LOGISTICS WORKSHOP                                                                                 </a:t>
            </a:r>
            <a:endParaRPr lang="en-US" dirty="0"/>
          </a:p>
        </p:txBody>
      </p:sp>
      <p:sp>
        <p:nvSpPr>
          <p:cNvPr id="6" name="Slide Number Placeholder 5"/>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84756898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NATIONAL LOGISTICS WORKSHOP                                                                                 </a:t>
            </a:r>
            <a:endParaRPr lang="en-US" dirty="0"/>
          </a:p>
        </p:txBody>
      </p:sp>
      <p:sp>
        <p:nvSpPr>
          <p:cNvPr id="6" name="Slide Number Placeholder 5"/>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98951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NATIONAL LOGISTICS WORKSHOP                                                                                 </a:t>
            </a:r>
            <a:endParaRPr lang="en-US" dirty="0"/>
          </a:p>
        </p:txBody>
      </p:sp>
      <p:sp>
        <p:nvSpPr>
          <p:cNvPr id="6" name="Slide Number Placeholder 5"/>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94912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NATIONAL LOGISTICS WORKSHOP                                                                                 </a:t>
            </a:r>
            <a:endParaRPr lang="en-US" dirty="0"/>
          </a:p>
        </p:txBody>
      </p:sp>
      <p:sp>
        <p:nvSpPr>
          <p:cNvPr id="7" name="Slide Number Placeholder 6"/>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221783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NATIONAL LOGISTICS WORKSHOP                                                                                 </a:t>
            </a:r>
            <a:endParaRPr lang="en-US" dirty="0"/>
          </a:p>
        </p:txBody>
      </p:sp>
      <p:sp>
        <p:nvSpPr>
          <p:cNvPr id="9" name="Slide Number Placeholder 8"/>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30105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NATIONAL LOGISTICS WORKSHOP                                                                                 </a:t>
            </a:r>
            <a:endParaRPr lang="en-US" dirty="0"/>
          </a:p>
        </p:txBody>
      </p:sp>
      <p:sp>
        <p:nvSpPr>
          <p:cNvPr id="5" name="Slide Number Placeholder 4"/>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2427007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NATIONAL LOGISTICS WORKSHOP                                                                                 </a:t>
            </a:r>
            <a:endParaRPr lang="en-US" dirty="0"/>
          </a:p>
        </p:txBody>
      </p:sp>
      <p:sp>
        <p:nvSpPr>
          <p:cNvPr id="4" name="Slide Number Placeholder 3"/>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57399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NATIONAL LOGISTICS WORKSHOP                                                                                 </a:t>
            </a:r>
            <a:endParaRPr lang="en-US" dirty="0"/>
          </a:p>
        </p:txBody>
      </p:sp>
      <p:sp>
        <p:nvSpPr>
          <p:cNvPr id="7" name="Slide Number Placeholder 6"/>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493487625"/>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NATIONAL LOGISTICS WORKSHOP                                                                                 </a:t>
            </a:r>
            <a:endParaRPr lang="en-US" dirty="0"/>
          </a:p>
        </p:txBody>
      </p:sp>
      <p:sp>
        <p:nvSpPr>
          <p:cNvPr id="7" name="Slide Number Placeholder 6"/>
          <p:cNvSpPr>
            <a:spLocks noGrp="1"/>
          </p:cNvSpPr>
          <p:nvPr>
            <p:ph type="sldNum" sz="quarter" idx="12"/>
          </p:nvPr>
        </p:nvSpPr>
        <p:spPr/>
        <p:txBody>
          <a:body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4255543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NATIONAL LOGISTICS WORKSHOP                                                                                 </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30DADE-83C5-4916-B1D0-15BAF85A0FCD}" type="slidenum">
              <a:rPr lang="en-US" smtClean="0"/>
              <a:pPr/>
              <a:t>‹#›</a:t>
            </a:fld>
            <a:endParaRPr lang="en-US" dirty="0"/>
          </a:p>
        </p:txBody>
      </p:sp>
    </p:spTree>
    <p:extLst>
      <p:ext uri="{BB962C8B-B14F-4D97-AF65-F5344CB8AC3E}">
        <p14:creationId xmlns:p14="http://schemas.microsoft.com/office/powerpoint/2010/main" val="391766867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National Mobile Food Services</a:t>
            </a:r>
            <a:endParaRPr lang="en-US" dirty="0"/>
          </a:p>
        </p:txBody>
      </p:sp>
      <p:sp>
        <p:nvSpPr>
          <p:cNvPr id="3" name="Subtitle 2"/>
          <p:cNvSpPr>
            <a:spLocks noGrp="1"/>
          </p:cNvSpPr>
          <p:nvPr>
            <p:ph type="subTitle" idx="1"/>
          </p:nvPr>
        </p:nvSpPr>
        <p:spPr>
          <a:xfrm>
            <a:off x="1143000" y="3509963"/>
            <a:ext cx="6858000" cy="1655762"/>
          </a:xfrm>
        </p:spPr>
        <p:txBody>
          <a:bodyPr>
            <a:normAutofit/>
          </a:bodyPr>
          <a:lstStyle/>
          <a:p>
            <a:r>
              <a:rPr lang="en-US" sz="3600" dirty="0" smtClean="0"/>
              <a:t>Contract Changes</a:t>
            </a:r>
          </a:p>
          <a:p>
            <a:r>
              <a:rPr lang="en-US" sz="3600" dirty="0" smtClean="0"/>
              <a:t>2015 - 2019</a:t>
            </a:r>
          </a:p>
          <a:p>
            <a:endParaRPr lang="en-US" sz="3600" dirty="0"/>
          </a:p>
        </p:txBody>
      </p:sp>
      <p:sp>
        <p:nvSpPr>
          <p:cNvPr id="4" name="Footer Placeholder 3"/>
          <p:cNvSpPr>
            <a:spLocks noGrp="1"/>
          </p:cNvSpPr>
          <p:nvPr>
            <p:ph type="ftr" sz="quarter" idx="11"/>
          </p:nvPr>
        </p:nvSpPr>
        <p:spPr/>
        <p:txBody>
          <a:bodyPr/>
          <a:lstStyle/>
          <a:p>
            <a:r>
              <a:rPr lang="en-US" dirty="0" smtClean="0"/>
              <a:t>NATIONAL LOGISTICS WORKSHOP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US" sz="3600" b="1" dirty="0" smtClean="0"/>
              <a:t>C.3 MINIMUM MOBILE FOOD UNIT EQUIPMENT REQUIREMENTS:</a:t>
            </a:r>
            <a:endParaRPr lang="en-US" sz="3600" b="1" dirty="0"/>
          </a:p>
        </p:txBody>
      </p:sp>
      <p:sp>
        <p:nvSpPr>
          <p:cNvPr id="3" name="Content Placeholder 2"/>
          <p:cNvSpPr>
            <a:spLocks noGrp="1"/>
          </p:cNvSpPr>
          <p:nvPr>
            <p:ph idx="1"/>
          </p:nvPr>
        </p:nvSpPr>
        <p:spPr>
          <a:xfrm>
            <a:off x="457200" y="1410494"/>
            <a:ext cx="8229600" cy="4754563"/>
          </a:xfrm>
        </p:spPr>
        <p:txBody>
          <a:bodyPr>
            <a:noAutofit/>
          </a:bodyPr>
          <a:lstStyle/>
          <a:p>
            <a:endParaRPr lang="en-US" sz="3200" b="1" dirty="0" smtClean="0"/>
          </a:p>
          <a:p>
            <a:pPr lvl="2"/>
            <a:r>
              <a:rPr lang="en-US" sz="3200" b="1" dirty="0" smtClean="0"/>
              <a:t>C.3(a)(1)(vii)Ventilation Equipment </a:t>
            </a:r>
          </a:p>
          <a:p>
            <a:pPr marL="1028700" lvl="3" indent="0">
              <a:buNone/>
            </a:pPr>
            <a:r>
              <a:rPr lang="en-US" sz="3200" dirty="0" smtClean="0"/>
              <a:t>(B) All exhaust hood ventilation systems shall be equipped with an NFPA approved automatic fire extinguisher system.</a:t>
            </a:r>
            <a:r>
              <a:rPr lang="en-US" sz="3200" b="1" dirty="0"/>
              <a:t> </a:t>
            </a:r>
            <a:endParaRPr lang="en-US" sz="3200" b="1" dirty="0" smtClean="0"/>
          </a:p>
          <a:p>
            <a:pPr marL="1028700" lvl="3" indent="0">
              <a:buNone/>
            </a:pPr>
            <a:endParaRPr lang="en-US" sz="3200" b="1" dirty="0"/>
          </a:p>
          <a:p>
            <a:pPr lvl="3"/>
            <a:r>
              <a:rPr lang="en-US" sz="3200" b="1" dirty="0" smtClean="0"/>
              <a:t>C.3(a</a:t>
            </a:r>
            <a:r>
              <a:rPr lang="en-US" sz="3200" b="1" dirty="0"/>
              <a:t>)(3) Potable Water Storage Tank </a:t>
            </a:r>
            <a:r>
              <a:rPr lang="en-US" sz="3200" dirty="0"/>
              <a:t>– Storage capacity changed to 500 gallons</a:t>
            </a:r>
            <a:endParaRPr lang="en-US" sz="3200" dirty="0" smtClean="0"/>
          </a:p>
          <a:p>
            <a:pPr marL="1028700" lvl="3" indent="0">
              <a:buNone/>
            </a:pPr>
            <a:endParaRPr lang="en-US" sz="3200" dirty="0"/>
          </a:p>
          <a:p>
            <a:pPr marL="1028700" lvl="3" indent="0">
              <a:buNone/>
            </a:pPr>
            <a:endParaRPr lang="en-US" sz="3200" dirty="0" smtClean="0"/>
          </a:p>
        </p:txBody>
      </p:sp>
      <p:sp>
        <p:nvSpPr>
          <p:cNvPr id="4" name="Footer Placeholder 3"/>
          <p:cNvSpPr>
            <a:spLocks noGrp="1"/>
          </p:cNvSpPr>
          <p:nvPr>
            <p:ph type="ftr" sz="quarter" idx="11"/>
          </p:nvPr>
        </p:nvSpPr>
        <p:spPr/>
        <p:txBody>
          <a:bodyPr/>
          <a:lstStyle/>
          <a:p>
            <a:r>
              <a:rPr lang="en-US" dirty="0" smtClean="0"/>
              <a:t>NATIONAL LOGISTICS WORKSHOP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10368"/>
            <a:ext cx="7886700" cy="1325563"/>
          </a:xfrm>
        </p:spPr>
        <p:txBody>
          <a:bodyPr>
            <a:normAutofit/>
          </a:bodyPr>
          <a:lstStyle/>
          <a:p>
            <a:r>
              <a:rPr lang="en-US" sz="3200" b="1" dirty="0" smtClean="0"/>
              <a:t>C.4 MINIMUM MOBILE FOOD REQUIREMENTS :</a:t>
            </a:r>
            <a:endParaRPr lang="en-US" sz="3200" b="1" dirty="0"/>
          </a:p>
        </p:txBody>
      </p:sp>
      <p:sp>
        <p:nvSpPr>
          <p:cNvPr id="3" name="Content Placeholder 2"/>
          <p:cNvSpPr>
            <a:spLocks noGrp="1"/>
          </p:cNvSpPr>
          <p:nvPr>
            <p:ph idx="1"/>
          </p:nvPr>
        </p:nvSpPr>
        <p:spPr/>
        <p:txBody>
          <a:bodyPr>
            <a:normAutofit fontScale="92500"/>
          </a:bodyPr>
          <a:lstStyle/>
          <a:p>
            <a:r>
              <a:rPr lang="en-US" sz="2800" dirty="0" smtClean="0"/>
              <a:t>C.4(b) </a:t>
            </a:r>
            <a:r>
              <a:rPr lang="en-US" sz="2800" b="1" dirty="0" smtClean="0"/>
              <a:t>Standard Meal Requirements </a:t>
            </a:r>
            <a:r>
              <a:rPr lang="en-US" sz="2800" dirty="0" smtClean="0"/>
              <a:t>–</a:t>
            </a:r>
          </a:p>
          <a:p>
            <a:pPr marL="0" indent="0">
              <a:buNone/>
            </a:pPr>
            <a:r>
              <a:rPr lang="en-US" sz="2800" dirty="0" smtClean="0"/>
              <a:t> </a:t>
            </a:r>
          </a:p>
          <a:p>
            <a:pPr lvl="1"/>
            <a:r>
              <a:rPr lang="en-US" sz="2400" dirty="0" smtClean="0"/>
              <a:t>C.4(b)1 </a:t>
            </a:r>
            <a:r>
              <a:rPr lang="en-US" sz="2400" b="1" dirty="0" smtClean="0"/>
              <a:t>Hot Breakfast</a:t>
            </a:r>
          </a:p>
          <a:p>
            <a:pPr lvl="2"/>
            <a:r>
              <a:rPr lang="en-US" sz="2400" dirty="0" smtClean="0"/>
              <a:t>(iii) Bread is now a stand alone requirement of 1 – 1 ½ oz.</a:t>
            </a:r>
          </a:p>
          <a:p>
            <a:pPr lvl="2"/>
            <a:r>
              <a:rPr lang="en-US" sz="2400" dirty="0" smtClean="0"/>
              <a:t>(iv)Pancakes, French Toast or Waffles are now a stand alone requirement 3 -4 oz..</a:t>
            </a:r>
          </a:p>
          <a:p>
            <a:pPr lvl="2"/>
            <a:endParaRPr lang="en-US" sz="2400" dirty="0" smtClean="0"/>
          </a:p>
          <a:p>
            <a:pPr lvl="2"/>
            <a:r>
              <a:rPr lang="en-US" sz="2400" dirty="0" smtClean="0"/>
              <a:t>C.4(b)3Cold Container Breakfast</a:t>
            </a:r>
          </a:p>
          <a:p>
            <a:pPr lvl="3"/>
            <a:r>
              <a:rPr lang="en-US" sz="2400" dirty="0" smtClean="0"/>
              <a:t>(ii) Breakfast Protein Item – increase to 8 oz.</a:t>
            </a:r>
          </a:p>
          <a:p>
            <a:pPr lvl="3"/>
            <a:r>
              <a:rPr lang="en-US" sz="2400" dirty="0" smtClean="0"/>
              <a:t>(v) Fruit – Increased the dried fruit weight to 4 oz.</a:t>
            </a:r>
          </a:p>
          <a:p>
            <a:pPr lvl="1"/>
            <a:endParaRPr lang="en-US" dirty="0" smtClean="0"/>
          </a:p>
          <a:p>
            <a:pPr lvl="1"/>
            <a:r>
              <a:rPr lang="en-US" dirty="0" smtClean="0"/>
              <a:t> </a:t>
            </a:r>
          </a:p>
          <a:p>
            <a:pPr lvl="1"/>
            <a:endParaRPr lang="en-US" dirty="0"/>
          </a:p>
        </p:txBody>
      </p:sp>
      <p:sp>
        <p:nvSpPr>
          <p:cNvPr id="4" name="Footer Placeholder 3"/>
          <p:cNvSpPr>
            <a:spLocks noGrp="1"/>
          </p:cNvSpPr>
          <p:nvPr>
            <p:ph type="ftr" sz="quarter" idx="11"/>
          </p:nvPr>
        </p:nvSpPr>
        <p:spPr/>
        <p:txBody>
          <a:bodyPr/>
          <a:lstStyle/>
          <a:p>
            <a:r>
              <a:rPr lang="en-US" smtClean="0"/>
              <a:t>NATIONAL LOGISTICS WORKSHOP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7986"/>
            <a:ext cx="7886700" cy="1325563"/>
          </a:xfrm>
        </p:spPr>
        <p:txBody>
          <a:bodyPr>
            <a:normAutofit/>
          </a:bodyPr>
          <a:lstStyle/>
          <a:p>
            <a:r>
              <a:rPr lang="en-US" sz="3200" b="1" dirty="0"/>
              <a:t>C.4 MINIMUM MOBILE FOOD REQUIREMENTS </a:t>
            </a:r>
          </a:p>
        </p:txBody>
      </p:sp>
      <p:sp>
        <p:nvSpPr>
          <p:cNvPr id="3" name="Content Placeholder 2"/>
          <p:cNvSpPr>
            <a:spLocks noGrp="1"/>
          </p:cNvSpPr>
          <p:nvPr>
            <p:ph idx="1"/>
          </p:nvPr>
        </p:nvSpPr>
        <p:spPr>
          <a:xfrm>
            <a:off x="762000" y="1713549"/>
            <a:ext cx="7886700" cy="4351338"/>
          </a:xfrm>
        </p:spPr>
        <p:txBody>
          <a:bodyPr>
            <a:normAutofit/>
          </a:bodyPr>
          <a:lstStyle/>
          <a:p>
            <a:r>
              <a:rPr lang="en-US" sz="2800" dirty="0"/>
              <a:t>C.4(b) </a:t>
            </a:r>
            <a:r>
              <a:rPr lang="en-US" sz="2800" b="1" dirty="0"/>
              <a:t>Standard Meal Requirements </a:t>
            </a:r>
            <a:r>
              <a:rPr lang="en-US" sz="2800" dirty="0"/>
              <a:t>– </a:t>
            </a:r>
          </a:p>
          <a:p>
            <a:pPr lvl="1"/>
            <a:r>
              <a:rPr lang="en-US" sz="2800" dirty="0" smtClean="0"/>
              <a:t>C.4(b)5 </a:t>
            </a:r>
            <a:r>
              <a:rPr lang="en-US" sz="2800" b="1" dirty="0" smtClean="0"/>
              <a:t>Sack Lunch - </a:t>
            </a:r>
          </a:p>
          <a:p>
            <a:pPr lvl="1"/>
            <a:r>
              <a:rPr lang="en-US" sz="2800" dirty="0" smtClean="0"/>
              <a:t>The sack lunches consist of four categories of food items.  </a:t>
            </a:r>
          </a:p>
          <a:p>
            <a:pPr lvl="2"/>
            <a:r>
              <a:rPr lang="en-US" sz="2800" dirty="0" smtClean="0"/>
              <a:t>Primary Meal – 1 Sandwich/Wrap</a:t>
            </a:r>
          </a:p>
          <a:p>
            <a:pPr lvl="2"/>
            <a:r>
              <a:rPr lang="en-US" sz="2800" dirty="0" smtClean="0"/>
              <a:t>Secondary Meal – 1 item from this category</a:t>
            </a:r>
          </a:p>
          <a:p>
            <a:pPr lvl="2"/>
            <a:r>
              <a:rPr lang="en-US" sz="2800" dirty="0" smtClean="0"/>
              <a:t>Salads, Fresh Fruit and Fresh Vegetables – 2 items from this category</a:t>
            </a:r>
          </a:p>
          <a:p>
            <a:pPr lvl="2"/>
            <a:r>
              <a:rPr lang="en-US" sz="2800" dirty="0" smtClean="0"/>
              <a:t>Energy Snacks – 6 items from this category</a:t>
            </a:r>
            <a:endParaRPr lang="en-US" sz="2800" dirty="0"/>
          </a:p>
          <a:p>
            <a:endParaRPr lang="en-US" sz="2800" dirty="0"/>
          </a:p>
        </p:txBody>
      </p:sp>
      <p:sp>
        <p:nvSpPr>
          <p:cNvPr id="4" name="Footer Placeholder 3"/>
          <p:cNvSpPr>
            <a:spLocks noGrp="1"/>
          </p:cNvSpPr>
          <p:nvPr>
            <p:ph type="ftr" sz="quarter" idx="11"/>
          </p:nvPr>
        </p:nvSpPr>
        <p:spPr/>
        <p:txBody>
          <a:bodyPr/>
          <a:lstStyle/>
          <a:p>
            <a:r>
              <a:rPr lang="en-US" smtClean="0"/>
              <a:t>NATIONAL LOGISTICS WORKSHOP                                                                                 </a:t>
            </a:r>
            <a:endParaRPr lang="en-US" dirty="0"/>
          </a:p>
        </p:txBody>
      </p:sp>
    </p:spTree>
    <p:extLst>
      <p:ext uri="{BB962C8B-B14F-4D97-AF65-F5344CB8AC3E}">
        <p14:creationId xmlns:p14="http://schemas.microsoft.com/office/powerpoint/2010/main" val="337988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4020"/>
            <a:ext cx="7886700" cy="1325563"/>
          </a:xfrm>
        </p:spPr>
        <p:txBody>
          <a:bodyPr>
            <a:normAutofit/>
          </a:bodyPr>
          <a:lstStyle/>
          <a:p>
            <a:r>
              <a:rPr lang="en-US" sz="3200" b="1" dirty="0"/>
              <a:t>C.4 MINIMUM MOBILE FOOD REQUIREMENTS :</a:t>
            </a:r>
          </a:p>
        </p:txBody>
      </p:sp>
      <p:sp>
        <p:nvSpPr>
          <p:cNvPr id="3" name="Content Placeholder 2"/>
          <p:cNvSpPr>
            <a:spLocks noGrp="1"/>
          </p:cNvSpPr>
          <p:nvPr>
            <p:ph idx="1"/>
          </p:nvPr>
        </p:nvSpPr>
        <p:spPr>
          <a:xfrm>
            <a:off x="914400" y="1809583"/>
            <a:ext cx="7886700" cy="4351338"/>
          </a:xfrm>
        </p:spPr>
        <p:txBody>
          <a:bodyPr/>
          <a:lstStyle/>
          <a:p>
            <a:pPr lvl="1"/>
            <a:endParaRPr lang="en-US" sz="2800" dirty="0" smtClean="0"/>
          </a:p>
          <a:p>
            <a:pPr lvl="1"/>
            <a:r>
              <a:rPr lang="en-US" sz="2800" dirty="0"/>
              <a:t>C.4(b)5 </a:t>
            </a:r>
            <a:r>
              <a:rPr lang="en-US" sz="2800" b="1" dirty="0"/>
              <a:t>Sack Lunch </a:t>
            </a:r>
            <a:r>
              <a:rPr lang="en-US" sz="2800" b="1" dirty="0" smtClean="0"/>
              <a:t>(continued)- </a:t>
            </a:r>
            <a:endParaRPr lang="en-US" sz="2800" b="1" dirty="0"/>
          </a:p>
          <a:p>
            <a:pPr lvl="1"/>
            <a:endParaRPr lang="en-US" sz="2800" dirty="0"/>
          </a:p>
          <a:p>
            <a:pPr lvl="1"/>
            <a:r>
              <a:rPr lang="en-US" sz="2800" dirty="0" smtClean="0"/>
              <a:t>No two items in each category shall be the same.</a:t>
            </a:r>
          </a:p>
          <a:p>
            <a:pPr marL="342900" lvl="1" indent="0">
              <a:buNone/>
            </a:pPr>
            <a:endParaRPr lang="en-US" sz="2800" dirty="0" smtClean="0"/>
          </a:p>
          <a:p>
            <a:pPr lvl="1"/>
            <a:r>
              <a:rPr lang="en-US" sz="2800" dirty="0" smtClean="0"/>
              <a:t>To insure variety, lunch items shall not be repeated in a three day period</a:t>
            </a:r>
          </a:p>
          <a:p>
            <a:pPr lvl="1"/>
            <a:endParaRPr lang="en-US" sz="2800" dirty="0"/>
          </a:p>
          <a:p>
            <a:pPr marL="342900" lvl="1" indent="0">
              <a:buNone/>
            </a:pPr>
            <a:r>
              <a:rPr lang="en-US" sz="2800" i="1" dirty="0" smtClean="0"/>
              <a:t>Read Sections C.4(d), C.4(g) and Attachment J.5A for Sack Lunch Options</a:t>
            </a:r>
            <a:endParaRPr lang="en-US" i="1" dirty="0"/>
          </a:p>
        </p:txBody>
      </p:sp>
      <p:sp>
        <p:nvSpPr>
          <p:cNvPr id="4" name="Footer Placeholder 3"/>
          <p:cNvSpPr>
            <a:spLocks noGrp="1"/>
          </p:cNvSpPr>
          <p:nvPr>
            <p:ph type="ftr" sz="quarter" idx="11"/>
          </p:nvPr>
        </p:nvSpPr>
        <p:spPr/>
        <p:txBody>
          <a:bodyPr/>
          <a:lstStyle/>
          <a:p>
            <a:r>
              <a:rPr lang="en-US" smtClean="0"/>
              <a:t>NATIONAL LOGISTICS WORKSHOP                                                                                 </a:t>
            </a:r>
            <a:endParaRPr lang="en-US" dirty="0"/>
          </a:p>
        </p:txBody>
      </p:sp>
    </p:spTree>
    <p:extLst>
      <p:ext uri="{BB962C8B-B14F-4D97-AF65-F5344CB8AC3E}">
        <p14:creationId xmlns:p14="http://schemas.microsoft.com/office/powerpoint/2010/main" val="81760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J.10 DEFINITIONS</a:t>
            </a:r>
          </a:p>
        </p:txBody>
      </p:sp>
      <p:sp>
        <p:nvSpPr>
          <p:cNvPr id="3" name="Content Placeholder 2"/>
          <p:cNvSpPr>
            <a:spLocks noGrp="1"/>
          </p:cNvSpPr>
          <p:nvPr>
            <p:ph idx="1"/>
          </p:nvPr>
        </p:nvSpPr>
        <p:spPr/>
        <p:txBody>
          <a:bodyPr/>
          <a:lstStyle/>
          <a:p>
            <a:r>
              <a:rPr lang="en-US" sz="3600" dirty="0"/>
              <a:t>Has definitions of many of the terms used in the contract.</a:t>
            </a:r>
          </a:p>
          <a:p>
            <a:r>
              <a:rPr lang="en-US" dirty="0" smtClean="0"/>
              <a:t>.</a:t>
            </a:r>
            <a:endParaRPr lang="en-US" dirty="0"/>
          </a:p>
          <a:p>
            <a:endParaRPr lang="en-US" dirty="0"/>
          </a:p>
        </p:txBody>
      </p:sp>
      <p:sp>
        <p:nvSpPr>
          <p:cNvPr id="4" name="Footer Placeholder 3"/>
          <p:cNvSpPr>
            <a:spLocks noGrp="1"/>
          </p:cNvSpPr>
          <p:nvPr>
            <p:ph type="ftr" sz="quarter" idx="11"/>
          </p:nvPr>
        </p:nvSpPr>
        <p:spPr>
          <a:xfrm>
            <a:off x="3028950" y="6129336"/>
            <a:ext cx="3086100" cy="365125"/>
          </a:xfrm>
        </p:spPr>
        <p:txBody>
          <a:bodyPr/>
          <a:lstStyle/>
          <a:p>
            <a:r>
              <a:rPr lang="en-US" smtClean="0"/>
              <a:t>NATIONAL LOGISTICS WORKSHOP                                                                                 </a:t>
            </a:r>
            <a:endParaRPr lang="en-US" dirty="0"/>
          </a:p>
        </p:txBody>
      </p:sp>
    </p:spTree>
    <p:extLst>
      <p:ext uri="{BB962C8B-B14F-4D97-AF65-F5344CB8AC3E}">
        <p14:creationId xmlns:p14="http://schemas.microsoft.com/office/powerpoint/2010/main" val="4284126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349874"/>
          </a:xfrm>
        </p:spPr>
        <p:txBody>
          <a:bodyPr>
            <a:normAutofit/>
          </a:bodyPr>
          <a:lstStyle/>
          <a:p>
            <a:pPr algn="ctr"/>
            <a:r>
              <a:rPr lang="en-US" sz="4800" dirty="0" smtClean="0"/>
              <a:t>Questions?</a:t>
            </a:r>
            <a:endParaRPr lang="en-US" sz="4800" dirty="0"/>
          </a:p>
        </p:txBody>
      </p:sp>
      <p:sp>
        <p:nvSpPr>
          <p:cNvPr id="3" name="Footer Placeholder 2"/>
          <p:cNvSpPr>
            <a:spLocks noGrp="1"/>
          </p:cNvSpPr>
          <p:nvPr>
            <p:ph type="ftr" sz="quarter" idx="11"/>
          </p:nvPr>
        </p:nvSpPr>
        <p:spPr/>
        <p:txBody>
          <a:bodyPr/>
          <a:lstStyle/>
          <a:p>
            <a:r>
              <a:rPr lang="en-US" smtClean="0"/>
              <a:t>NATIONAL LOGISTICS WORKSHOP                                                                                 </a:t>
            </a:r>
            <a:endParaRPr lang="en-US" dirty="0"/>
          </a:p>
        </p:txBody>
      </p:sp>
    </p:spTree>
    <p:extLst>
      <p:ext uri="{BB962C8B-B14F-4D97-AF65-F5344CB8AC3E}">
        <p14:creationId xmlns:p14="http://schemas.microsoft.com/office/powerpoint/2010/main" val="1694686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Contact Information</a:t>
            </a:r>
            <a:endParaRPr lang="en-US" sz="3600" dirty="0"/>
          </a:p>
        </p:txBody>
      </p:sp>
      <p:sp>
        <p:nvSpPr>
          <p:cNvPr id="3" name="Footer Placeholder 2"/>
          <p:cNvSpPr>
            <a:spLocks noGrp="1"/>
          </p:cNvSpPr>
          <p:nvPr>
            <p:ph type="ftr" sz="quarter" idx="11"/>
          </p:nvPr>
        </p:nvSpPr>
        <p:spPr/>
        <p:txBody>
          <a:bodyPr/>
          <a:lstStyle/>
          <a:p>
            <a:r>
              <a:rPr lang="en-US" smtClean="0"/>
              <a:t>NATIONAL LOGISTICS WORKSHOP                                                                                 </a:t>
            </a:r>
            <a:endParaRPr lang="en-US" dirty="0"/>
          </a:p>
        </p:txBody>
      </p:sp>
      <p:sp>
        <p:nvSpPr>
          <p:cNvPr id="4" name="Rectangle 3"/>
          <p:cNvSpPr/>
          <p:nvPr/>
        </p:nvSpPr>
        <p:spPr>
          <a:xfrm>
            <a:off x="1143000" y="2136339"/>
            <a:ext cx="5715000" cy="3416320"/>
          </a:xfrm>
          <a:prstGeom prst="rect">
            <a:avLst/>
          </a:prstGeom>
        </p:spPr>
        <p:txBody>
          <a:bodyPr wrap="square">
            <a:spAutoFit/>
          </a:bodyPr>
          <a:lstStyle/>
          <a:p>
            <a:r>
              <a:rPr lang="en-US" sz="2400" dirty="0"/>
              <a:t>Mary Fields</a:t>
            </a:r>
          </a:p>
          <a:p>
            <a:r>
              <a:rPr lang="en-US" sz="2400" dirty="0"/>
              <a:t>Contracts Program Manager</a:t>
            </a:r>
          </a:p>
          <a:p>
            <a:r>
              <a:rPr lang="en-US" sz="2400" dirty="0"/>
              <a:t>Forest Service</a:t>
            </a:r>
          </a:p>
          <a:p>
            <a:r>
              <a:rPr lang="en-US" sz="2400" dirty="0"/>
              <a:t>WO-FAM NIFC</a:t>
            </a:r>
          </a:p>
          <a:p>
            <a:endParaRPr lang="en-US" sz="2400" dirty="0"/>
          </a:p>
          <a:p>
            <a:r>
              <a:rPr lang="en-US" sz="2400" dirty="0"/>
              <a:t>P: 208-387-5092</a:t>
            </a:r>
          </a:p>
          <a:p>
            <a:r>
              <a:rPr lang="en-US" sz="2400" dirty="0"/>
              <a:t>C: 406-370-7312</a:t>
            </a:r>
          </a:p>
          <a:p>
            <a:r>
              <a:rPr lang="en-US" sz="2400" dirty="0"/>
              <a:t>F: 208-387-5398</a:t>
            </a:r>
          </a:p>
          <a:p>
            <a:r>
              <a:rPr lang="en-US" sz="2400" dirty="0"/>
              <a:t>mfields@fs.fed.us</a:t>
            </a:r>
            <a:endParaRPr lang="en-US" sz="2400" dirty="0"/>
          </a:p>
        </p:txBody>
      </p:sp>
    </p:spTree>
    <p:extLst>
      <p:ext uri="{BB962C8B-B14F-4D97-AF65-F5344CB8AC3E}">
        <p14:creationId xmlns:p14="http://schemas.microsoft.com/office/powerpoint/2010/main" val="506616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Kitchen Unit </a:t>
            </a:r>
            <a:endParaRPr lang="en-US" dirty="0"/>
          </a:p>
        </p:txBody>
      </p:sp>
      <p:pic>
        <p:nvPicPr>
          <p:cNvPr id="6" name="Content Placeholder 5" descr="P1010052.JPG"/>
          <p:cNvPicPr>
            <a:picLocks noGrp="1" noChangeAspect="1"/>
          </p:cNvPicPr>
          <p:nvPr>
            <p:ph idx="1"/>
          </p:nvPr>
        </p:nvPicPr>
        <p:blipFill>
          <a:blip r:embed="rId3" cstate="print"/>
          <a:stretch>
            <a:fillRect/>
          </a:stretch>
        </p:blipFill>
        <p:spPr>
          <a:xfrm>
            <a:off x="762000" y="1600201"/>
            <a:ext cx="7620000" cy="4191000"/>
          </a:xfrm>
        </p:spPr>
      </p:pic>
      <p:sp>
        <p:nvSpPr>
          <p:cNvPr id="4" name="Footer Placeholder 3"/>
          <p:cNvSpPr>
            <a:spLocks noGrp="1"/>
          </p:cNvSpPr>
          <p:nvPr>
            <p:ph type="ftr" sz="quarter" idx="11"/>
          </p:nvPr>
        </p:nvSpPr>
        <p:spPr/>
        <p:txBody>
          <a:bodyPr/>
          <a:lstStyle/>
          <a:p>
            <a:r>
              <a:rPr lang="en-US" dirty="0" smtClean="0"/>
              <a:t>NATIONAL LOGISTICS WORKSHOP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b="1" dirty="0" smtClean="0"/>
              <a:t>Major Changes in the National Mobile Food  Services Contract for 2015-2019</a:t>
            </a:r>
          </a:p>
        </p:txBody>
      </p:sp>
      <p:sp>
        <p:nvSpPr>
          <p:cNvPr id="3" name="Content Placeholder 2"/>
          <p:cNvSpPr>
            <a:spLocks noGrp="1"/>
          </p:cNvSpPr>
          <p:nvPr>
            <p:ph idx="1"/>
          </p:nvPr>
        </p:nvSpPr>
        <p:spPr>
          <a:xfrm>
            <a:off x="457200" y="1371600"/>
            <a:ext cx="8229600" cy="4754563"/>
          </a:xfrm>
        </p:spPr>
        <p:txBody>
          <a:bodyPr>
            <a:normAutofit/>
          </a:bodyPr>
          <a:lstStyle/>
          <a:p>
            <a:r>
              <a:rPr lang="en-US" sz="2000" dirty="0" smtClean="0"/>
              <a:t>These are just some of the major changes in the new Food Contract, please read the entire Food Contract to see all of the changes.   </a:t>
            </a:r>
          </a:p>
          <a:p>
            <a:r>
              <a:rPr lang="en-US" sz="2000" dirty="0" smtClean="0"/>
              <a:t>The Map of Designated Dispatch Points (DDP’s) is still 30 locations and there are 29 kitchens.  One kitchen has a dual location.</a:t>
            </a:r>
          </a:p>
          <a:p>
            <a:r>
              <a:rPr lang="en-US" sz="2400" b="1" dirty="0" smtClean="0"/>
              <a:t>Unit Summary changes</a:t>
            </a:r>
            <a:r>
              <a:rPr lang="en-US" sz="1800" dirty="0" smtClean="0"/>
              <a:t>: </a:t>
            </a:r>
          </a:p>
          <a:p>
            <a:r>
              <a:rPr lang="en-US" sz="2200" dirty="0" smtClean="0"/>
              <a:t>The rate per meal changes yearly, make sure you have the current year Unit Summaries.</a:t>
            </a:r>
          </a:p>
          <a:p>
            <a:r>
              <a:rPr lang="en-US" sz="2000" dirty="0" smtClean="0"/>
              <a:t>Relocation Fee was bid by the contractor and is now in the amount each vendor provided in their solicitation offer.  They range from $1000 per move to $3500 per move.   </a:t>
            </a:r>
          </a:p>
          <a:p>
            <a:r>
              <a:rPr lang="en-US" sz="2000" dirty="0" smtClean="0"/>
              <a:t>VIN numbers are no longer required on vehicles; we are using the Company ID and Unit Identification Numbers only.  </a:t>
            </a:r>
          </a:p>
        </p:txBody>
      </p:sp>
      <p:sp>
        <p:nvSpPr>
          <p:cNvPr id="4" name="Footer Placeholder 3"/>
          <p:cNvSpPr>
            <a:spLocks noGrp="1"/>
          </p:cNvSpPr>
          <p:nvPr>
            <p:ph type="ftr" sz="quarter" idx="11"/>
          </p:nvPr>
        </p:nvSpPr>
        <p:spPr/>
        <p:txBody>
          <a:bodyPr/>
          <a:lstStyle/>
          <a:p>
            <a:r>
              <a:rPr lang="en-US" dirty="0" smtClean="0"/>
              <a:t>NATIONAL LOGISTICS WORKSHOP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886700" cy="1325563"/>
          </a:xfrm>
          <a:blipFill>
            <a:blip r:embed="rId3"/>
            <a:tile tx="0" ty="0" sx="100000" sy="100000" flip="none" algn="tl"/>
          </a:blipFill>
        </p:spPr>
        <p:txBody>
          <a:bodyPr>
            <a:normAutofit/>
          </a:bodyPr>
          <a:lstStyle/>
          <a:p>
            <a:r>
              <a:rPr lang="en-US" sz="3200" b="1" dirty="0" smtClean="0"/>
              <a:t>Major Changes in the National Mobile Food Service Contract</a:t>
            </a:r>
            <a:endParaRPr lang="en-US" sz="3200" b="1" dirty="0"/>
          </a:p>
        </p:txBody>
      </p:sp>
      <p:sp>
        <p:nvSpPr>
          <p:cNvPr id="3" name="Content Placeholder 2"/>
          <p:cNvSpPr>
            <a:spLocks noGrp="1"/>
          </p:cNvSpPr>
          <p:nvPr>
            <p:ph idx="1"/>
          </p:nvPr>
        </p:nvSpPr>
        <p:spPr>
          <a:blipFill>
            <a:blip r:embed="rId3"/>
            <a:tile tx="0" ty="0" sx="100000" sy="100000" flip="none" algn="tl"/>
          </a:blipFill>
        </p:spPr>
        <p:txBody>
          <a:bodyPr/>
          <a:lstStyle/>
          <a:p>
            <a:endParaRPr lang="en-US" dirty="0" smtClean="0"/>
          </a:p>
          <a:p>
            <a:r>
              <a:rPr lang="en-US" dirty="0" smtClean="0"/>
              <a:t>There are fewer items on the available through the Supplemental Foods and Beverages.</a:t>
            </a:r>
          </a:p>
          <a:p>
            <a:r>
              <a:rPr lang="en-US" dirty="0" smtClean="0"/>
              <a:t>Many of the caterers have an option to order individual sandwiches.  The sandwiches are priced individually and are available as a meat sandwich or non-meat sandwich.</a:t>
            </a:r>
          </a:p>
          <a:p>
            <a:r>
              <a:rPr lang="en-US" dirty="0" smtClean="0"/>
              <a:t>The sandwich option was agreed upon to in response to requests for smaller lunches for in camp personnel.</a:t>
            </a:r>
          </a:p>
          <a:p>
            <a:r>
              <a:rPr lang="en-US" dirty="0" smtClean="0"/>
              <a:t>Additional Tents &amp; Seating/per 60 Persons is also available as an optional item.</a:t>
            </a:r>
          </a:p>
          <a:p>
            <a:r>
              <a:rPr lang="en-US" i="1" dirty="0" smtClean="0"/>
              <a:t>There may be other minor wording changes for clarification, that are no included in this summary.</a:t>
            </a:r>
            <a:endParaRPr lang="en-US" i="1" dirty="0"/>
          </a:p>
        </p:txBody>
      </p:sp>
      <p:sp>
        <p:nvSpPr>
          <p:cNvPr id="4" name="Footer Placeholder 3"/>
          <p:cNvSpPr>
            <a:spLocks noGrp="1"/>
          </p:cNvSpPr>
          <p:nvPr>
            <p:ph type="ftr" sz="quarter" idx="11"/>
          </p:nvPr>
        </p:nvSpPr>
        <p:spPr/>
        <p:txBody>
          <a:bodyPr/>
          <a:lstStyle/>
          <a:p>
            <a:r>
              <a:rPr lang="en-US" smtClean="0"/>
              <a:t>NATIONAL LOGISTICS WORKSHOP                                                                                 </a:t>
            </a:r>
            <a:endParaRPr lang="en-US" dirty="0"/>
          </a:p>
        </p:txBody>
      </p:sp>
    </p:spTree>
    <p:extLst>
      <p:ext uri="{BB962C8B-B14F-4D97-AF65-F5344CB8AC3E}">
        <p14:creationId xmlns:p14="http://schemas.microsoft.com/office/powerpoint/2010/main" val="162016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67"/>
            <a:ext cx="8229600" cy="944562"/>
          </a:xfrm>
        </p:spPr>
        <p:txBody>
          <a:bodyPr>
            <a:noAutofit/>
          </a:bodyPr>
          <a:lstStyle/>
          <a:p>
            <a:r>
              <a:rPr lang="en-US" sz="3200" b="1" dirty="0" smtClean="0"/>
              <a:t>MFSU C.1 </a:t>
            </a:r>
            <a:br>
              <a:rPr lang="en-US" sz="3200" b="1" dirty="0" smtClean="0"/>
            </a:br>
            <a:r>
              <a:rPr lang="en-US" sz="3200" b="1" dirty="0" smtClean="0"/>
              <a:t>(b) GOVERNMENT FURNISHED PROPERTY</a:t>
            </a:r>
            <a:endParaRPr lang="en-US" sz="3200" b="1" dirty="0"/>
          </a:p>
        </p:txBody>
      </p:sp>
      <p:sp>
        <p:nvSpPr>
          <p:cNvPr id="3" name="Content Placeholder 2"/>
          <p:cNvSpPr>
            <a:spLocks noGrp="1"/>
          </p:cNvSpPr>
          <p:nvPr>
            <p:ph idx="1"/>
          </p:nvPr>
        </p:nvSpPr>
        <p:spPr>
          <a:xfrm>
            <a:off x="533400" y="1371600"/>
            <a:ext cx="8229600" cy="4343399"/>
          </a:xfrm>
        </p:spPr>
        <p:txBody>
          <a:bodyPr>
            <a:noAutofit/>
          </a:bodyPr>
          <a:lstStyle/>
          <a:p>
            <a:pPr marL="0" indent="0">
              <a:buNone/>
            </a:pPr>
            <a:endParaRPr lang="en-US" dirty="0" smtClean="0"/>
          </a:p>
          <a:p>
            <a:r>
              <a:rPr lang="en-US" sz="2800" dirty="0" smtClean="0"/>
              <a:t>C 1(c)(4) </a:t>
            </a:r>
            <a:r>
              <a:rPr lang="en-US" sz="2800" b="1" dirty="0" smtClean="0"/>
              <a:t>Potable Water </a:t>
            </a:r>
            <a:r>
              <a:rPr lang="en-US" sz="2800" dirty="0" smtClean="0"/>
              <a:t>– The Government will deliver potable water to the MFSU, as needed after the first </a:t>
            </a:r>
            <a:r>
              <a:rPr lang="en-US" sz="2800" b="1" u="sng" dirty="0" smtClean="0"/>
              <a:t>480</a:t>
            </a:r>
            <a:r>
              <a:rPr lang="en-US" sz="2800" dirty="0" smtClean="0"/>
              <a:t> required gallons required to be furnished by the contractor is used.</a:t>
            </a:r>
          </a:p>
          <a:p>
            <a:endParaRPr lang="en-US" sz="2800" dirty="0" smtClean="0"/>
          </a:p>
          <a:p>
            <a:pPr>
              <a:buNone/>
            </a:pPr>
            <a:r>
              <a:rPr lang="en-US" sz="2800" dirty="0" smtClean="0"/>
              <a:t>.  C 1(c)(6)(iv) </a:t>
            </a:r>
            <a:r>
              <a:rPr lang="en-US" sz="2800" b="1" dirty="0" smtClean="0"/>
              <a:t>Meal Count</a:t>
            </a:r>
            <a:r>
              <a:rPr lang="en-US" sz="2800" dirty="0"/>
              <a:t> </a:t>
            </a:r>
            <a:r>
              <a:rPr lang="en-US" sz="2800" dirty="0" smtClean="0"/>
              <a:t>-  Caterer employee meals will be counted as part of the daily meal count.  The caterer is responsible for notifying the FDUL of the initial employee count and any changes to that number thereafter.</a:t>
            </a:r>
          </a:p>
          <a:p>
            <a:pPr>
              <a:buNone/>
            </a:pPr>
            <a:endParaRPr lang="en-US" dirty="0" smtClean="0"/>
          </a:p>
          <a:p>
            <a:pPr>
              <a:buNone/>
            </a:pPr>
            <a:endParaRPr lang="en-US" dirty="0" smtClean="0"/>
          </a:p>
          <a:p>
            <a:endParaRPr lang="en-US" sz="1600" dirty="0"/>
          </a:p>
        </p:txBody>
      </p:sp>
      <p:sp>
        <p:nvSpPr>
          <p:cNvPr id="4" name="Footer Placeholder 3"/>
          <p:cNvSpPr>
            <a:spLocks noGrp="1"/>
          </p:cNvSpPr>
          <p:nvPr>
            <p:ph type="ftr" sz="quarter" idx="11"/>
          </p:nvPr>
        </p:nvSpPr>
        <p:spPr/>
        <p:txBody>
          <a:bodyPr/>
          <a:lstStyle/>
          <a:p>
            <a:r>
              <a:rPr lang="en-US" dirty="0" smtClean="0"/>
              <a:t>NATIONAL LOGISTICS WORKSHOP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MFSU C.1 </a:t>
            </a:r>
            <a:br>
              <a:rPr lang="en-US" sz="3200" b="1" dirty="0"/>
            </a:br>
            <a:r>
              <a:rPr lang="en-US" sz="3200" b="1" dirty="0" smtClean="0"/>
              <a:t>GOVERNMENT </a:t>
            </a:r>
            <a:r>
              <a:rPr lang="en-US" sz="3200" b="1" dirty="0"/>
              <a:t>FURNISHED PROPERTY</a:t>
            </a:r>
            <a:endParaRPr lang="en-US" sz="3200" dirty="0"/>
          </a:p>
        </p:txBody>
      </p:sp>
      <p:sp>
        <p:nvSpPr>
          <p:cNvPr id="3" name="Content Placeholder 2"/>
          <p:cNvSpPr>
            <a:spLocks noGrp="1"/>
          </p:cNvSpPr>
          <p:nvPr>
            <p:ph idx="1"/>
          </p:nvPr>
        </p:nvSpPr>
        <p:spPr/>
        <p:txBody>
          <a:bodyPr/>
          <a:lstStyle/>
          <a:p>
            <a:endParaRPr lang="en-US" sz="2800" dirty="0" smtClean="0"/>
          </a:p>
          <a:p>
            <a:r>
              <a:rPr lang="en-US" sz="2800" dirty="0" smtClean="0"/>
              <a:t>C </a:t>
            </a:r>
            <a:r>
              <a:rPr lang="en-US" sz="2800" dirty="0"/>
              <a:t>1(c)(8) </a:t>
            </a:r>
            <a:r>
              <a:rPr lang="en-US" sz="2800" b="1" dirty="0"/>
              <a:t>Fuel Tender – </a:t>
            </a:r>
            <a:r>
              <a:rPr lang="en-US" sz="2800" dirty="0"/>
              <a:t>the Government may allow the Contractor to use a Government fuel tender when available.  The </a:t>
            </a:r>
            <a:r>
              <a:rPr lang="en-US" sz="2800" dirty="0" smtClean="0"/>
              <a:t>Contractor </a:t>
            </a:r>
            <a:r>
              <a:rPr lang="en-US" sz="2800" dirty="0"/>
              <a:t>shall </a:t>
            </a:r>
            <a:r>
              <a:rPr lang="en-US" sz="2800" dirty="0" smtClean="0"/>
              <a:t>pay </a:t>
            </a:r>
            <a:r>
              <a:rPr lang="en-US" sz="2800" dirty="0"/>
              <a:t>directly via credit card for any costs of these supplies.  At times it may be necessary for the Contractor to deduct the cost of petroleum </a:t>
            </a:r>
            <a:r>
              <a:rPr lang="en-US" sz="2800" dirty="0" smtClean="0"/>
              <a:t>products </a:t>
            </a:r>
            <a:r>
              <a:rPr lang="en-US" sz="2800" dirty="0"/>
              <a:t>from payments on Form 1276-B Daily Meal Order/Invoice – Mobile Food Service Continuation Sheet when no credit card services are available</a:t>
            </a:r>
            <a:r>
              <a:rPr lang="en-US" sz="2400" dirty="0"/>
              <a:t>.</a:t>
            </a:r>
          </a:p>
          <a:p>
            <a:endParaRPr lang="en-US" dirty="0"/>
          </a:p>
        </p:txBody>
      </p:sp>
      <p:sp>
        <p:nvSpPr>
          <p:cNvPr id="4" name="Footer Placeholder 3"/>
          <p:cNvSpPr>
            <a:spLocks noGrp="1"/>
          </p:cNvSpPr>
          <p:nvPr>
            <p:ph type="ftr" sz="quarter" idx="11"/>
          </p:nvPr>
        </p:nvSpPr>
        <p:spPr/>
        <p:txBody>
          <a:bodyPr/>
          <a:lstStyle/>
          <a:p>
            <a:r>
              <a:rPr lang="en-US" smtClean="0"/>
              <a:t>NATIONAL LOGISTICS WORKSHOP                                                                                 </a:t>
            </a:r>
            <a:endParaRPr lang="en-US" dirty="0"/>
          </a:p>
        </p:txBody>
      </p:sp>
    </p:spTree>
    <p:extLst>
      <p:ext uri="{BB962C8B-B14F-4D97-AF65-F5344CB8AC3E}">
        <p14:creationId xmlns:p14="http://schemas.microsoft.com/office/powerpoint/2010/main" val="95105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blipFill>
            <a:blip r:embed="rId3"/>
            <a:tile tx="0" ty="0" sx="100000" sy="100000" flip="none" algn="tl"/>
          </a:blipFill>
        </p:spPr>
        <p:txBody>
          <a:bodyPr>
            <a:normAutofit/>
          </a:bodyPr>
          <a:lstStyle/>
          <a:p>
            <a:r>
              <a:rPr lang="en-US" sz="3600" b="1" dirty="0" smtClean="0"/>
              <a:t>MFSU C.1</a:t>
            </a:r>
            <a:r>
              <a:rPr lang="en-US" sz="3600" dirty="0" smtClean="0"/>
              <a:t/>
            </a:r>
            <a:br>
              <a:rPr lang="en-US" sz="3600" dirty="0" smtClean="0"/>
            </a:br>
            <a:r>
              <a:rPr lang="en-US" sz="3600" b="1" dirty="0" smtClean="0"/>
              <a:t>GOVERNMENT FURNISHED SERVICES</a:t>
            </a:r>
            <a:r>
              <a:rPr lang="en-US" sz="3600" dirty="0" smtClean="0"/>
              <a:t>:</a:t>
            </a:r>
            <a:endParaRPr lang="en-US" sz="3600" dirty="0"/>
          </a:p>
        </p:txBody>
      </p:sp>
      <p:sp>
        <p:nvSpPr>
          <p:cNvPr id="6" name="Content Placeholder 5"/>
          <p:cNvSpPr>
            <a:spLocks noGrp="1"/>
          </p:cNvSpPr>
          <p:nvPr>
            <p:ph idx="1"/>
          </p:nvPr>
        </p:nvSpPr>
        <p:spPr>
          <a:xfrm>
            <a:off x="551447" y="1847851"/>
            <a:ext cx="7886700" cy="4351338"/>
          </a:xfrm>
          <a:blipFill>
            <a:blip r:embed="rId3"/>
            <a:tile tx="0" ty="0" sx="100000" sy="100000" flip="none" algn="tl"/>
          </a:blipFill>
        </p:spPr>
        <p:txBody>
          <a:bodyPr/>
          <a:lstStyle/>
          <a:p>
            <a:endParaRPr lang="en-US" sz="2800" dirty="0" smtClean="0"/>
          </a:p>
          <a:p>
            <a:r>
              <a:rPr lang="en-US" sz="3200" dirty="0" smtClean="0"/>
              <a:t>C.1(c)(11) </a:t>
            </a:r>
            <a:r>
              <a:rPr lang="en-US" sz="3200" b="1" dirty="0" smtClean="0"/>
              <a:t>Hot and Cold Can Assembly </a:t>
            </a:r>
            <a:r>
              <a:rPr lang="en-US" sz="3200" dirty="0" smtClean="0"/>
              <a:t>– When available, the government may provide personnel to assemble the cardboard sections of the hot and cold containers. This service may not be available at all incidents. Requests for help must be sent through the FDUL.</a:t>
            </a:r>
          </a:p>
          <a:p>
            <a:endParaRPr lang="en-US" dirty="0" smtClean="0"/>
          </a:p>
        </p:txBody>
      </p:sp>
      <p:sp>
        <p:nvSpPr>
          <p:cNvPr id="3" name="Footer Placeholder 2"/>
          <p:cNvSpPr>
            <a:spLocks noGrp="1"/>
          </p:cNvSpPr>
          <p:nvPr>
            <p:ph type="ftr" sz="quarter" idx="11"/>
          </p:nvPr>
        </p:nvSpPr>
        <p:spPr/>
        <p:txBody>
          <a:bodyPr/>
          <a:lstStyle/>
          <a:p>
            <a:r>
              <a:rPr lang="en-US" smtClean="0"/>
              <a:t>NATIONAL LOGISTICS WORKSHOP                                                                                 </a:t>
            </a:r>
            <a:endParaRPr lang="en-US" dirty="0"/>
          </a:p>
        </p:txBody>
      </p:sp>
    </p:spTree>
    <p:extLst>
      <p:ext uri="{BB962C8B-B14F-4D97-AF65-F5344CB8AC3E}">
        <p14:creationId xmlns:p14="http://schemas.microsoft.com/office/powerpoint/2010/main" val="390874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a:blipFill>
            <a:blip r:embed="rId3"/>
            <a:tile tx="0" ty="0" sx="100000" sy="100000" flip="none" algn="tl"/>
          </a:blipFill>
        </p:spPr>
        <p:txBody>
          <a:bodyPr>
            <a:noAutofit/>
          </a:bodyPr>
          <a:lstStyle/>
          <a:p>
            <a:r>
              <a:rPr lang="en-US" sz="3600" b="1" dirty="0" smtClean="0"/>
              <a:t>C.1. CONTRACTOR FURNISHED EQUIPMENT, SUPPLIES AND PERSONNEL</a:t>
            </a:r>
            <a:r>
              <a:rPr lang="en-US" sz="3600" dirty="0" smtClean="0"/>
              <a:t>:</a:t>
            </a:r>
            <a:endParaRPr lang="en-US" sz="3600" dirty="0"/>
          </a:p>
        </p:txBody>
      </p:sp>
      <p:sp>
        <p:nvSpPr>
          <p:cNvPr id="3" name="Content Placeholder 2"/>
          <p:cNvSpPr>
            <a:spLocks noGrp="1"/>
          </p:cNvSpPr>
          <p:nvPr>
            <p:ph idx="1"/>
          </p:nvPr>
        </p:nvSpPr>
        <p:spPr>
          <a:xfrm>
            <a:off x="457200" y="1219200"/>
            <a:ext cx="8229600" cy="4906963"/>
          </a:xfrm>
          <a:blipFill>
            <a:blip r:embed="rId3"/>
            <a:tile tx="0" ty="0" sx="100000" sy="100000" flip="none" algn="tl"/>
          </a:blipFill>
        </p:spPr>
        <p:txBody>
          <a:bodyPr>
            <a:noAutofit/>
          </a:bodyPr>
          <a:lstStyle/>
          <a:p>
            <a:endParaRPr lang="en-US" sz="3200" dirty="0" smtClean="0"/>
          </a:p>
          <a:p>
            <a:endParaRPr lang="en-US" sz="3200" dirty="0" smtClean="0"/>
          </a:p>
          <a:p>
            <a:r>
              <a:rPr lang="en-US" sz="3200" dirty="0" smtClean="0"/>
              <a:t>C.1(d)(15) -  A minimum of </a:t>
            </a:r>
            <a:r>
              <a:rPr lang="en-US" sz="3200" u="sng" dirty="0" smtClean="0"/>
              <a:t>500 </a:t>
            </a:r>
            <a:r>
              <a:rPr lang="en-US" sz="3200" dirty="0" smtClean="0"/>
              <a:t>gallons potable water storage capacity (see C.3(a)(3) and initial supply of </a:t>
            </a:r>
            <a:r>
              <a:rPr lang="en-US" sz="3200" u="sng" dirty="0" smtClean="0"/>
              <a:t>480</a:t>
            </a:r>
            <a:r>
              <a:rPr lang="en-US" sz="3200" dirty="0" smtClean="0"/>
              <a:t> gallons of potable water.</a:t>
            </a:r>
            <a:endParaRPr lang="en-US" sz="3200" dirty="0"/>
          </a:p>
        </p:txBody>
      </p:sp>
      <p:sp>
        <p:nvSpPr>
          <p:cNvPr id="4" name="Footer Placeholder 3"/>
          <p:cNvSpPr>
            <a:spLocks noGrp="1"/>
          </p:cNvSpPr>
          <p:nvPr>
            <p:ph type="ftr" sz="quarter" idx="11"/>
          </p:nvPr>
        </p:nvSpPr>
        <p:spPr/>
        <p:txBody>
          <a:bodyPr/>
          <a:lstStyle/>
          <a:p>
            <a:r>
              <a:rPr lang="en-US" dirty="0" smtClean="0"/>
              <a:t>NATIONAL LOGISTICS WORKSHOP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4831"/>
            <a:ext cx="8229600" cy="868362"/>
          </a:xfrm>
        </p:spPr>
        <p:txBody>
          <a:bodyPr>
            <a:normAutofit/>
          </a:bodyPr>
          <a:lstStyle/>
          <a:p>
            <a:r>
              <a:rPr lang="en-US" sz="3600" b="1" dirty="0" smtClean="0"/>
              <a:t>C.2(c)(4)  RELEASE and/or REASSIGNMENT:</a:t>
            </a:r>
            <a:endParaRPr lang="en-US" sz="3600" b="1" dirty="0"/>
          </a:p>
        </p:txBody>
      </p:sp>
      <p:sp>
        <p:nvSpPr>
          <p:cNvPr id="3" name="Content Placeholder 2"/>
          <p:cNvSpPr>
            <a:spLocks noGrp="1"/>
          </p:cNvSpPr>
          <p:nvPr>
            <p:ph idx="1"/>
          </p:nvPr>
        </p:nvSpPr>
        <p:spPr>
          <a:xfrm>
            <a:off x="457200" y="989012"/>
            <a:ext cx="8229600" cy="4906963"/>
          </a:xfrm>
        </p:spPr>
        <p:txBody>
          <a:bodyPr>
            <a:normAutofit/>
          </a:bodyPr>
          <a:lstStyle/>
          <a:p>
            <a:endParaRPr lang="en-US" sz="3200" dirty="0">
              <a:latin typeface="+mj-lt"/>
            </a:endParaRPr>
          </a:p>
          <a:p>
            <a:endParaRPr lang="en-US" sz="3200" dirty="0" smtClean="0">
              <a:latin typeface="+mj-lt"/>
            </a:endParaRPr>
          </a:p>
          <a:p>
            <a:r>
              <a:rPr lang="en-US" sz="3200" dirty="0" smtClean="0">
                <a:latin typeface="+mj-lt"/>
              </a:rPr>
              <a:t>The FDUL may release the Contractor after it is determined there is no longer a need for mobile food or when the number of people to be served per meal period is anticipated to stay below 150 for the remainder of the incident.</a:t>
            </a:r>
            <a:endParaRPr lang="en-US" sz="3200" dirty="0">
              <a:latin typeface="+mj-lt"/>
            </a:endParaRPr>
          </a:p>
        </p:txBody>
      </p:sp>
      <p:sp>
        <p:nvSpPr>
          <p:cNvPr id="4" name="Footer Placeholder 3"/>
          <p:cNvSpPr>
            <a:spLocks noGrp="1"/>
          </p:cNvSpPr>
          <p:nvPr>
            <p:ph type="ftr" sz="quarter" idx="11"/>
          </p:nvPr>
        </p:nvSpPr>
        <p:spPr/>
        <p:txBody>
          <a:bodyPr/>
          <a:lstStyle/>
          <a:p>
            <a:r>
              <a:rPr lang="en-US" dirty="0" smtClean="0"/>
              <a:t>NATIONAL LOGISTICS WORKSHOP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4005</TotalTime>
  <Words>1094</Words>
  <Application>Microsoft Office PowerPoint</Application>
  <PresentationFormat>On-screen Show (4:3)</PresentationFormat>
  <Paragraphs>129</Paragraphs>
  <Slides>16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National Mobile Food Services</vt:lpstr>
      <vt:lpstr>Kitchen Unit </vt:lpstr>
      <vt:lpstr>Major Changes in the National Mobile Food  Services Contract for 2015-2019</vt:lpstr>
      <vt:lpstr>Major Changes in the National Mobile Food Service Contract</vt:lpstr>
      <vt:lpstr>MFSU C.1  (b) GOVERNMENT FURNISHED PROPERTY</vt:lpstr>
      <vt:lpstr>MFSU C.1  GOVERNMENT FURNISHED PROPERTY</vt:lpstr>
      <vt:lpstr>MFSU C.1 GOVERNMENT FURNISHED SERVICES:</vt:lpstr>
      <vt:lpstr>C.1. CONTRACTOR FURNISHED EQUIPMENT, SUPPLIES AND PERSONNEL:</vt:lpstr>
      <vt:lpstr>C.2(c)(4)  RELEASE and/or REASSIGNMENT:</vt:lpstr>
      <vt:lpstr>C.3 MINIMUM MOBILE FOOD UNIT EQUIPMENT REQUIREMENTS:</vt:lpstr>
      <vt:lpstr>C.4 MINIMUM MOBILE FOOD REQUIREMENTS :</vt:lpstr>
      <vt:lpstr>C.4 MINIMUM MOBILE FOOD REQUIREMENTS </vt:lpstr>
      <vt:lpstr>C.4 MINIMUM MOBILE FOOD REQUIREMENTS :</vt:lpstr>
      <vt:lpstr>J.10 DEFINITIONS</vt:lpstr>
      <vt:lpstr>Questions?</vt:lpstr>
      <vt:lpstr>Contact Information</vt:lpstr>
    </vt:vector>
  </TitlesOfParts>
  <Company>Forest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Mobile Food Services</dc:title>
  <dc:creator>lkososik</dc:creator>
  <cp:lastModifiedBy>Fields, Mary -FS</cp:lastModifiedBy>
  <cp:revision>327</cp:revision>
  <dcterms:created xsi:type="dcterms:W3CDTF">2010-01-27T14:06:05Z</dcterms:created>
  <dcterms:modified xsi:type="dcterms:W3CDTF">2017-03-09T16:35:03Z</dcterms:modified>
</cp:coreProperties>
</file>