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31"/>
  </p:notesMasterIdLst>
  <p:sldIdLst>
    <p:sldId id="256" r:id="rId2"/>
    <p:sldId id="257" r:id="rId3"/>
    <p:sldId id="258" r:id="rId4"/>
    <p:sldId id="260" r:id="rId5"/>
    <p:sldId id="261" r:id="rId6"/>
    <p:sldId id="262" r:id="rId7"/>
    <p:sldId id="263" r:id="rId8"/>
    <p:sldId id="270" r:id="rId9"/>
    <p:sldId id="271" r:id="rId10"/>
    <p:sldId id="327" r:id="rId11"/>
    <p:sldId id="272" r:id="rId12"/>
    <p:sldId id="273" r:id="rId13"/>
    <p:sldId id="274" r:id="rId14"/>
    <p:sldId id="276" r:id="rId15"/>
    <p:sldId id="328" r:id="rId16"/>
    <p:sldId id="277" r:id="rId17"/>
    <p:sldId id="278" r:id="rId18"/>
    <p:sldId id="280" r:id="rId19"/>
    <p:sldId id="281" r:id="rId20"/>
    <p:sldId id="282" r:id="rId21"/>
    <p:sldId id="283" r:id="rId22"/>
    <p:sldId id="300" r:id="rId23"/>
    <p:sldId id="301" r:id="rId24"/>
    <p:sldId id="322" r:id="rId25"/>
    <p:sldId id="323" r:id="rId26"/>
    <p:sldId id="324" r:id="rId27"/>
    <p:sldId id="325" r:id="rId28"/>
    <p:sldId id="326" r:id="rId29"/>
    <p:sldId id="32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24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7CEEB6-9E81-4A93-8B6E-B6E9E67CA98D}" type="datetimeFigureOut">
              <a:rPr lang="en-US" smtClean="0"/>
              <a:t>3/9/2017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554F30-84ED-412C-8370-BC444BE9984D}" type="slidenum">
              <a:rPr lang="en-US" smtClean="0"/>
              <a:t>‹#›</a:t>
            </a:fld>
            <a:endParaRPr lang="en-US"/>
          </a:p>
        </p:txBody>
      </p:sp>
    </p:spTree>
    <p:extLst>
      <p:ext uri="{BB962C8B-B14F-4D97-AF65-F5344CB8AC3E}">
        <p14:creationId xmlns:p14="http://schemas.microsoft.com/office/powerpoint/2010/main" val="3253411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 a need for small units, whether</a:t>
            </a:r>
            <a:r>
              <a:rPr lang="en-US" baseline="0" dirty="0" smtClean="0"/>
              <a:t> at isolated spike camps, </a:t>
            </a:r>
            <a:r>
              <a:rPr lang="en-US" baseline="0" dirty="0" err="1" smtClean="0"/>
              <a:t>heli</a:t>
            </a:r>
            <a:r>
              <a:rPr lang="en-US" baseline="0" dirty="0" smtClean="0"/>
              <a:t> bases or once the fire is getting small and maybe a large unit is no longer needed.</a:t>
            </a:r>
            <a:endParaRPr lang="en-US" dirty="0"/>
          </a:p>
        </p:txBody>
      </p:sp>
      <p:sp>
        <p:nvSpPr>
          <p:cNvPr id="4" name="Slide Number Placeholder 3"/>
          <p:cNvSpPr>
            <a:spLocks noGrp="1"/>
          </p:cNvSpPr>
          <p:nvPr>
            <p:ph type="sldNum" sz="quarter" idx="10"/>
          </p:nvPr>
        </p:nvSpPr>
        <p:spPr/>
        <p:txBody>
          <a:bodyPr/>
          <a:lstStyle/>
          <a:p>
            <a:fld id="{F3554F30-84ED-412C-8370-BC444BE9984D}" type="slidenum">
              <a:rPr lang="en-US" smtClean="0"/>
              <a:t>3</a:t>
            </a:fld>
            <a:endParaRPr lang="en-US"/>
          </a:p>
        </p:txBody>
      </p:sp>
    </p:spTree>
    <p:extLst>
      <p:ext uri="{BB962C8B-B14F-4D97-AF65-F5344CB8AC3E}">
        <p14:creationId xmlns:p14="http://schemas.microsoft.com/office/powerpoint/2010/main" val="3179715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vl1pPr>
          </a:lstStyle>
          <a:p>
            <a:r>
              <a:rPr lang="en-US" smtClean="0"/>
              <a:t>Click to edit Master title style</a:t>
            </a:r>
            <a:endParaRPr lang="en-US" dirty="0"/>
          </a:p>
        </p:txBody>
      </p:sp>
      <p:sp>
        <p:nvSpPr>
          <p:cNvPr id="3" name="Subtitle 2"/>
          <p:cNvSpPr>
            <a:spLocks noGrp="1"/>
          </p:cNvSpPr>
          <p:nvPr>
            <p:ph type="subTitle" idx="1"/>
          </p:nvPr>
        </p:nvSpPr>
        <p:spPr>
          <a:xfrm>
            <a:off x="1295400" y="3886200"/>
            <a:ext cx="6400800" cy="1752600"/>
          </a:xfrm>
        </p:spPr>
        <p:txBody>
          <a:bodyPr/>
          <a:lstStyle>
            <a:lvl1pPr marL="0" indent="0" algn="ctr">
              <a:buNone/>
              <a:defRPr i="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NATIONAL LOGISTICS WORKSHOP                                                                                 </a:t>
            </a:r>
            <a:endParaRPr lang="en-US"/>
          </a:p>
        </p:txBody>
      </p:sp>
      <p:sp>
        <p:nvSpPr>
          <p:cNvPr id="6" name="Slide Number Placeholder 5"/>
          <p:cNvSpPr>
            <a:spLocks noGrp="1"/>
          </p:cNvSpPr>
          <p:nvPr>
            <p:ph type="sldNum" sz="quarter" idx="12"/>
          </p:nvPr>
        </p:nvSpPr>
        <p:spPr/>
        <p:txBody>
          <a:bodyPr/>
          <a:lstStyle/>
          <a:p>
            <a:fld id="{5F30DADE-83C5-4916-B1D0-15BAF85A0F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i="1"/>
            </a:lvl1pPr>
          </a:lstStyle>
          <a:p>
            <a:pPr lvl="0"/>
            <a:r>
              <a:rPr lang="en-US" smtClean="0"/>
              <a:t>Click to edit Master text styles</a:t>
            </a:r>
          </a:p>
          <a:p>
            <a:pPr lvl="1"/>
            <a:r>
              <a:rPr lang="en-US" smtClean="0"/>
              <a:t>Second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NATIONAL LOGISTICS WORKSHOP                                                                                 </a:t>
            </a:r>
            <a:endParaRPr lang="en-US"/>
          </a:p>
        </p:txBody>
      </p:sp>
      <p:sp>
        <p:nvSpPr>
          <p:cNvPr id="6" name="Slide Number Placeholder 5"/>
          <p:cNvSpPr>
            <a:spLocks noGrp="1"/>
          </p:cNvSpPr>
          <p:nvPr>
            <p:ph type="sldNum" sz="quarter" idx="12"/>
          </p:nvPr>
        </p:nvSpPr>
        <p:spPr/>
        <p:txBody>
          <a:bodyPr/>
          <a:lstStyle/>
          <a:p>
            <a:fld id="{5F30DADE-83C5-4916-B1D0-15BAF85A0F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NATIONAL LOGISTICS WORKSHOP                                                                                 </a:t>
            </a:r>
            <a:endParaRPr lang="en-US"/>
          </a:p>
        </p:txBody>
      </p:sp>
      <p:sp>
        <p:nvSpPr>
          <p:cNvPr id="6" name="Slide Number Placeholder 5"/>
          <p:cNvSpPr>
            <a:spLocks noGrp="1"/>
          </p:cNvSpPr>
          <p:nvPr>
            <p:ph type="sldNum" sz="quarter" idx="12"/>
          </p:nvPr>
        </p:nvSpPr>
        <p:spPr/>
        <p:txBody>
          <a:bodyPr/>
          <a:lstStyle/>
          <a:p>
            <a:fld id="{5F30DADE-83C5-4916-B1D0-15BAF85A0F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i="1"/>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4" name="Content Placeholder 3"/>
          <p:cNvSpPr>
            <a:spLocks noGrp="1"/>
          </p:cNvSpPr>
          <p:nvPr>
            <p:ph sz="half" idx="2"/>
          </p:nvPr>
        </p:nvSpPr>
        <p:spPr>
          <a:xfrm>
            <a:off x="4648200" y="1600200"/>
            <a:ext cx="4038600" cy="4525963"/>
          </a:xfrm>
        </p:spPr>
        <p:txBody>
          <a:bodyPr/>
          <a:lstStyle>
            <a:lvl1pPr>
              <a:defRPr sz="2800" i="1"/>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NATIONAL LOGISTICS WORKSHOP                                                                                 </a:t>
            </a:r>
            <a:endParaRPr lang="en-US"/>
          </a:p>
        </p:txBody>
      </p:sp>
      <p:sp>
        <p:nvSpPr>
          <p:cNvPr id="7" name="Slide Number Placeholder 6"/>
          <p:cNvSpPr>
            <a:spLocks noGrp="1"/>
          </p:cNvSpPr>
          <p:nvPr>
            <p:ph type="sldNum" sz="quarter" idx="12"/>
          </p:nvPr>
        </p:nvSpPr>
        <p:spPr/>
        <p:txBody>
          <a:bodyPr/>
          <a:lstStyle/>
          <a:p>
            <a:fld id="{5F30DADE-83C5-4916-B1D0-15BAF85A0F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NATIONAL LOGISTICS WORKSHOP                                                                                 </a:t>
            </a:r>
            <a:endParaRPr lang="en-US"/>
          </a:p>
        </p:txBody>
      </p:sp>
      <p:sp>
        <p:nvSpPr>
          <p:cNvPr id="9" name="Slide Number Placeholder 8"/>
          <p:cNvSpPr>
            <a:spLocks noGrp="1"/>
          </p:cNvSpPr>
          <p:nvPr>
            <p:ph type="sldNum" sz="quarter" idx="12"/>
          </p:nvPr>
        </p:nvSpPr>
        <p:spPr/>
        <p:txBody>
          <a:bodyPr/>
          <a:lstStyle/>
          <a:p>
            <a:fld id="{5F30DADE-83C5-4916-B1D0-15BAF85A0F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NATIONAL LOGISTICS WORKSHOP                                                                                 </a:t>
            </a:r>
            <a:endParaRPr lang="en-US"/>
          </a:p>
        </p:txBody>
      </p:sp>
      <p:sp>
        <p:nvSpPr>
          <p:cNvPr id="5" name="Slide Number Placeholder 4"/>
          <p:cNvSpPr>
            <a:spLocks noGrp="1"/>
          </p:cNvSpPr>
          <p:nvPr>
            <p:ph type="sldNum" sz="quarter" idx="12"/>
          </p:nvPr>
        </p:nvSpPr>
        <p:spPr/>
        <p:txBody>
          <a:bodyPr/>
          <a:lstStyle/>
          <a:p>
            <a:fld id="{5F30DADE-83C5-4916-B1D0-15BAF85A0F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NATIONAL LOGISTICS WORKSHOP                                                                                 </a:t>
            </a:r>
            <a:endParaRPr lang="en-US"/>
          </a:p>
        </p:txBody>
      </p:sp>
      <p:sp>
        <p:nvSpPr>
          <p:cNvPr id="4" name="Slide Number Placeholder 3"/>
          <p:cNvSpPr>
            <a:spLocks noGrp="1"/>
          </p:cNvSpPr>
          <p:nvPr>
            <p:ph type="sldNum" sz="quarter" idx="12"/>
          </p:nvPr>
        </p:nvSpPr>
        <p:spPr/>
        <p:txBody>
          <a:bodyPr/>
          <a:lstStyle/>
          <a:p>
            <a:fld id="{5F30DADE-83C5-4916-B1D0-15BAF85A0F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28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NATIONAL LOGISTICS WORKSHOP                                                                                 </a:t>
            </a:r>
            <a:endParaRPr lang="en-US"/>
          </a:p>
        </p:txBody>
      </p:sp>
      <p:sp>
        <p:nvSpPr>
          <p:cNvPr id="7" name="Slide Number Placeholder 6"/>
          <p:cNvSpPr>
            <a:spLocks noGrp="1"/>
          </p:cNvSpPr>
          <p:nvPr>
            <p:ph type="sldNum" sz="quarter" idx="12"/>
          </p:nvPr>
        </p:nvSpPr>
        <p:spPr/>
        <p:txBody>
          <a:bodyPr/>
          <a:lstStyle/>
          <a:p>
            <a:fld id="{5F30DADE-83C5-4916-B1D0-15BAF85A0FC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NATIONAL LOGISTICS WORKSHOP                                                                                 </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0DADE-83C5-4916-B1D0-15BAF85A0FCD}" type="slidenum">
              <a:rPr lang="en-US" smtClean="0"/>
              <a:pPr/>
              <a:t>‹#›</a:t>
            </a:fld>
            <a:endParaRPr lang="en-US"/>
          </a:p>
        </p:txBody>
      </p:sp>
      <p:pic>
        <p:nvPicPr>
          <p:cNvPr id="7" name="Picture 6" descr="nlwlogo.jpg"/>
          <p:cNvPicPr>
            <a:picLocks noChangeAspect="1"/>
          </p:cNvPicPr>
          <p:nvPr/>
        </p:nvPicPr>
        <p:blipFill>
          <a:blip r:embed="rId10" cstate="print">
            <a:lum bright="-6000" contrast="-51000"/>
          </a:blip>
          <a:stretch>
            <a:fillRect/>
          </a:stretch>
        </p:blipFill>
        <p:spPr>
          <a:xfrm>
            <a:off x="7620000" y="5791200"/>
            <a:ext cx="1100328" cy="916940"/>
          </a:xfrm>
          <a:prstGeom prst="rect">
            <a:avLst/>
          </a:prstGeom>
        </p:spPr>
      </p:pic>
    </p:spTree>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7" r:id="rId8"/>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National Mobile Shower Facilities Contract</a:t>
            </a:r>
            <a:endParaRPr lang="en-US" dirty="0"/>
          </a:p>
        </p:txBody>
      </p:sp>
      <p:sp>
        <p:nvSpPr>
          <p:cNvPr id="3" name="Subtitle 2"/>
          <p:cNvSpPr>
            <a:spLocks noGrp="1"/>
          </p:cNvSpPr>
          <p:nvPr>
            <p:ph type="subTitle" idx="1"/>
          </p:nvPr>
        </p:nvSpPr>
        <p:spPr/>
        <p:txBody>
          <a:bodyPr/>
          <a:lstStyle/>
          <a:p>
            <a:r>
              <a:rPr lang="en-US" dirty="0" smtClean="0"/>
              <a:t>Contract changes for 2014 - 2018 </a:t>
            </a: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C.3 Minimum Equipment Requirements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C.3 (a) (19) </a:t>
            </a:r>
            <a:r>
              <a:rPr lang="en-US" dirty="0"/>
              <a:t>Added some </a:t>
            </a:r>
            <a:r>
              <a:rPr lang="en-US" dirty="0" smtClean="0"/>
              <a:t>language:  Provide garbage cans and </a:t>
            </a:r>
            <a:r>
              <a:rPr lang="en-US" b="1" dirty="0" smtClean="0"/>
              <a:t>bio-based/bio-preferred</a:t>
            </a:r>
            <a:r>
              <a:rPr lang="en-US" dirty="0" smtClean="0"/>
              <a:t> </a:t>
            </a:r>
            <a:r>
              <a:rPr lang="en-US" b="1" dirty="0" smtClean="0"/>
              <a:t>liners.</a:t>
            </a:r>
          </a:p>
          <a:p>
            <a:r>
              <a:rPr lang="en-US" dirty="0" smtClean="0"/>
              <a:t>C.3 (a) (20)  The outside </a:t>
            </a:r>
            <a:r>
              <a:rPr lang="en-US" b="1" dirty="0" smtClean="0"/>
              <a:t>or</a:t>
            </a:r>
            <a:r>
              <a:rPr lang="en-US" dirty="0" smtClean="0"/>
              <a:t> </a:t>
            </a:r>
            <a:r>
              <a:rPr lang="en-US" b="1" dirty="0" smtClean="0"/>
              <a:t>inside</a:t>
            </a:r>
            <a:r>
              <a:rPr lang="en-US" dirty="0" smtClean="0"/>
              <a:t> waiting area shall have a minimum seating capacity of one chair per showerhead…………….</a:t>
            </a:r>
          </a:p>
          <a:p>
            <a:pPr marL="0" indent="0">
              <a:buNone/>
            </a:pPr>
            <a:r>
              <a:rPr lang="en-US" dirty="0" smtClean="0"/>
              <a:t>  </a:t>
            </a:r>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25641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C.3 Minimum Equipment Requirements</a:t>
            </a:r>
            <a:endParaRPr lang="en-US" dirty="0"/>
          </a:p>
        </p:txBody>
      </p:sp>
      <p:sp>
        <p:nvSpPr>
          <p:cNvPr id="3" name="Content Placeholder 2"/>
          <p:cNvSpPr>
            <a:spLocks noGrp="1"/>
          </p:cNvSpPr>
          <p:nvPr>
            <p:ph idx="1"/>
          </p:nvPr>
        </p:nvSpPr>
        <p:spPr/>
        <p:txBody>
          <a:bodyPr>
            <a:normAutofit/>
          </a:bodyPr>
          <a:lstStyle/>
          <a:p>
            <a:r>
              <a:rPr lang="en-US" b="1" u="sng" dirty="0" smtClean="0"/>
              <a:t>Wash Basins  C.3 (b) (sinks)</a:t>
            </a:r>
            <a:endParaRPr lang="en-US" dirty="0" smtClean="0"/>
          </a:p>
          <a:p>
            <a:pPr marL="0" indent="0">
              <a:buNone/>
            </a:pPr>
            <a:r>
              <a:rPr lang="en-US" dirty="0" smtClean="0"/>
              <a:t> </a:t>
            </a:r>
          </a:p>
          <a:p>
            <a:r>
              <a:rPr lang="en-US" dirty="0" smtClean="0"/>
              <a:t>C.3 (b) (1)  Wash Basins: Added language:  </a:t>
            </a:r>
            <a:r>
              <a:rPr lang="en-US" b="1" dirty="0" smtClean="0"/>
              <a:t>Wash basins may be located outside or inside of any enclosed trailers.  Unobstructed egress in or out of any enclosed trailer shall be maintained at all times.  </a:t>
            </a:r>
            <a:endParaRPr lang="en-US" b="1"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C.3 Minimum Equipment Requirements</a:t>
            </a:r>
            <a:endParaRPr lang="en-US" dirty="0"/>
          </a:p>
        </p:txBody>
      </p:sp>
      <p:sp>
        <p:nvSpPr>
          <p:cNvPr id="3" name="Content Placeholder 2"/>
          <p:cNvSpPr>
            <a:spLocks noGrp="1"/>
          </p:cNvSpPr>
          <p:nvPr>
            <p:ph idx="1"/>
          </p:nvPr>
        </p:nvSpPr>
        <p:spPr/>
        <p:txBody>
          <a:bodyPr>
            <a:normAutofit/>
          </a:bodyPr>
          <a:lstStyle/>
          <a:p>
            <a:r>
              <a:rPr lang="en-US" b="1" u="sng" dirty="0"/>
              <a:t>Wash Basins  </a:t>
            </a:r>
            <a:r>
              <a:rPr lang="en-US" b="1" u="sng" dirty="0" smtClean="0"/>
              <a:t>C.3 (b) (sinks</a:t>
            </a:r>
            <a:r>
              <a:rPr lang="en-US" b="1" u="sng" dirty="0"/>
              <a:t>)</a:t>
            </a:r>
            <a:endParaRPr lang="en-US" dirty="0"/>
          </a:p>
          <a:p>
            <a:r>
              <a:rPr lang="en-US" dirty="0" smtClean="0"/>
              <a:t>C.3 (b) (1)  </a:t>
            </a:r>
            <a:r>
              <a:rPr lang="en-US" b="1" dirty="0" smtClean="0"/>
              <a:t>Placement of electrical receptacles shall be located in areas that are convenient for all users.  Placement of operational washbasins inside a shower unit or individual shower stalls is prohibited</a:t>
            </a:r>
            <a:r>
              <a:rPr lang="en-US" dirty="0" smtClean="0"/>
              <a:t>.  </a:t>
            </a:r>
            <a:r>
              <a:rPr lang="en-US" b="1" dirty="0" smtClean="0"/>
              <a:t> </a:t>
            </a:r>
            <a:endParaRPr lang="en-US" dirty="0" smtClean="0"/>
          </a:p>
          <a:p>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C.3 Minimum Equipment Requirements</a:t>
            </a:r>
            <a:endParaRPr lang="en-US" dirty="0"/>
          </a:p>
        </p:txBody>
      </p:sp>
      <p:sp>
        <p:nvSpPr>
          <p:cNvPr id="3" name="Content Placeholder 2"/>
          <p:cNvSpPr>
            <a:spLocks noGrp="1"/>
          </p:cNvSpPr>
          <p:nvPr>
            <p:ph idx="1"/>
          </p:nvPr>
        </p:nvSpPr>
        <p:spPr/>
        <p:txBody>
          <a:bodyPr>
            <a:normAutofit/>
          </a:bodyPr>
          <a:lstStyle/>
          <a:p>
            <a:r>
              <a:rPr lang="en-US" b="1" u="sng" dirty="0" smtClean="0"/>
              <a:t>Dressing Area C.3 (c)</a:t>
            </a:r>
            <a:endParaRPr lang="en-US" dirty="0" smtClean="0"/>
          </a:p>
          <a:p>
            <a:r>
              <a:rPr lang="en-US" dirty="0" smtClean="0"/>
              <a:t>C.3 (c) (1)  Added language:  </a:t>
            </a:r>
            <a:r>
              <a:rPr lang="en-US" b="1" dirty="0" smtClean="0"/>
              <a:t>Adequate space shall be provided for a reasonable sized person to comfortably use the specified dressing area when the seat is being used. </a:t>
            </a:r>
          </a:p>
          <a:p>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C.3 Minimum Equipment Requirements</a:t>
            </a:r>
            <a:endParaRPr lang="en-US" dirty="0"/>
          </a:p>
        </p:txBody>
      </p:sp>
      <p:sp>
        <p:nvSpPr>
          <p:cNvPr id="3" name="Content Placeholder 2"/>
          <p:cNvSpPr>
            <a:spLocks noGrp="1"/>
          </p:cNvSpPr>
          <p:nvPr>
            <p:ph idx="1"/>
          </p:nvPr>
        </p:nvSpPr>
        <p:spPr/>
        <p:txBody>
          <a:bodyPr>
            <a:normAutofit/>
          </a:bodyPr>
          <a:lstStyle/>
          <a:p>
            <a:r>
              <a:rPr lang="en-US" u="sng" dirty="0" smtClean="0"/>
              <a:t>C.3 (d) </a:t>
            </a:r>
            <a:r>
              <a:rPr lang="en-US" b="1" u="sng" dirty="0" smtClean="0"/>
              <a:t>Potable Water Vehicle</a:t>
            </a:r>
            <a:endParaRPr lang="en-US" b="1" dirty="0" smtClean="0"/>
          </a:p>
          <a:p>
            <a:r>
              <a:rPr lang="en-US" dirty="0" smtClean="0"/>
              <a:t>C.3 (d) (4)  Added language:  Be equipped with a </a:t>
            </a:r>
            <a:r>
              <a:rPr lang="en-US" b="1" dirty="0" smtClean="0"/>
              <a:t>minimum of four (4) outside spigots/valves for filling canteens, </a:t>
            </a:r>
            <a:r>
              <a:rPr lang="en-US" b="1" dirty="0" err="1" smtClean="0"/>
              <a:t>cubitainers</a:t>
            </a:r>
            <a:r>
              <a:rPr lang="en-US" b="1" dirty="0" smtClean="0"/>
              <a:t> and water bottles.</a:t>
            </a:r>
          </a:p>
          <a:p>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C.3 Minimum Equipment Requirements</a:t>
            </a:r>
            <a:endParaRPr lang="en-US" dirty="0"/>
          </a:p>
        </p:txBody>
      </p:sp>
      <p:sp>
        <p:nvSpPr>
          <p:cNvPr id="3" name="Content Placeholder 2"/>
          <p:cNvSpPr>
            <a:spLocks noGrp="1"/>
          </p:cNvSpPr>
          <p:nvPr>
            <p:ph idx="1"/>
          </p:nvPr>
        </p:nvSpPr>
        <p:spPr/>
        <p:txBody>
          <a:bodyPr>
            <a:normAutofit/>
          </a:bodyPr>
          <a:lstStyle/>
          <a:p>
            <a:r>
              <a:rPr lang="en-US" b="1" u="sng" dirty="0" smtClean="0"/>
              <a:t>C.3 (e) Sanitation Requirements</a:t>
            </a:r>
            <a:endParaRPr lang="en-US" dirty="0" smtClean="0"/>
          </a:p>
          <a:p>
            <a:r>
              <a:rPr lang="en-US" dirty="0" smtClean="0"/>
              <a:t>C.3 (e) (5)  </a:t>
            </a:r>
            <a:r>
              <a:rPr lang="en-US" b="1" dirty="0" smtClean="0"/>
              <a:t>Include the annual inspection certificate for the double check valve that documents it has been inspected and is fully operational</a:t>
            </a:r>
            <a:r>
              <a:rPr lang="en-US" dirty="0" smtClean="0"/>
              <a:t>.  </a:t>
            </a:r>
            <a:endParaRPr lang="en-US" b="1" dirty="0" smtClean="0"/>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145418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C.4 Performance Requirement Summary:</a:t>
            </a:r>
            <a:endParaRPr lang="en-US" dirty="0"/>
          </a:p>
        </p:txBody>
      </p:sp>
      <p:sp>
        <p:nvSpPr>
          <p:cNvPr id="3" name="Content Placeholder 2"/>
          <p:cNvSpPr>
            <a:spLocks noGrp="1"/>
          </p:cNvSpPr>
          <p:nvPr>
            <p:ph idx="1"/>
          </p:nvPr>
        </p:nvSpPr>
        <p:spPr/>
        <p:txBody>
          <a:bodyPr>
            <a:normAutofit/>
          </a:bodyPr>
          <a:lstStyle/>
          <a:p>
            <a:r>
              <a:rPr lang="en-US" b="1" u="sng" dirty="0" smtClean="0"/>
              <a:t>Performance Requirement Summary</a:t>
            </a:r>
            <a:endParaRPr lang="en-US" dirty="0"/>
          </a:p>
          <a:p>
            <a:r>
              <a:rPr lang="en-US" dirty="0" smtClean="0"/>
              <a:t>C.1 (e) (12) added to Performance Standard, </a:t>
            </a:r>
            <a:r>
              <a:rPr lang="en-US" b="1" dirty="0" smtClean="0"/>
              <a:t>Perform chlorine residual tests as required</a:t>
            </a:r>
            <a:r>
              <a:rPr lang="en-US" dirty="0" smtClean="0"/>
              <a:t>.  </a:t>
            </a:r>
          </a:p>
          <a:p>
            <a:r>
              <a:rPr lang="en-US" dirty="0" smtClean="0"/>
              <a:t>C.3 (a) (18) added to Performance Standard, </a:t>
            </a:r>
            <a:r>
              <a:rPr lang="en-US" b="1" dirty="0" smtClean="0"/>
              <a:t>The use of bladder bags is prohibited, Standard must be met at all times.  </a:t>
            </a:r>
          </a:p>
          <a:p>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D.1 Equipment Marking</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D.1 (b) only talks about gray water bladder bags now.</a:t>
            </a:r>
          </a:p>
          <a:p>
            <a:pPr marL="0" indent="0">
              <a:buNone/>
            </a:pPr>
            <a:r>
              <a:rPr lang="en-US" dirty="0" smtClean="0"/>
              <a:t> </a:t>
            </a:r>
          </a:p>
          <a:p>
            <a:endParaRPr lang="en-US" dirty="0" smtClean="0"/>
          </a:p>
          <a:p>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E.4 Inspections During Use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E.4 (a) and E.4 (c)  Added </a:t>
            </a:r>
            <a:r>
              <a:rPr lang="en-US" b="1" dirty="0" smtClean="0"/>
              <a:t>LSC</a:t>
            </a:r>
            <a:r>
              <a:rPr lang="en-US" dirty="0" smtClean="0"/>
              <a:t> for clarification on who can do inspections. </a:t>
            </a: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F.2 Period of Performance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F.2  The period of performance of this contract is from </a:t>
            </a:r>
            <a:r>
              <a:rPr lang="en-US" b="1" dirty="0" smtClean="0"/>
              <a:t>January 1, 2014 through December 31 of 2014 with (4) 1 year option periods</a:t>
            </a:r>
            <a:r>
              <a:rPr lang="en-US" dirty="0" smtClean="0"/>
              <a:t>.</a:t>
            </a:r>
          </a:p>
          <a:p>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Changes in the Shower Contract for 2014 - 2018</a:t>
            </a:r>
            <a:endParaRPr lang="en-US" dirty="0"/>
          </a:p>
        </p:txBody>
      </p:sp>
      <p:sp>
        <p:nvSpPr>
          <p:cNvPr id="3" name="Content Placeholder 2"/>
          <p:cNvSpPr>
            <a:spLocks noGrp="1"/>
          </p:cNvSpPr>
          <p:nvPr>
            <p:ph idx="1"/>
          </p:nvPr>
        </p:nvSpPr>
        <p:spPr/>
        <p:txBody>
          <a:bodyPr/>
          <a:lstStyle/>
          <a:p>
            <a:r>
              <a:rPr lang="en-US" dirty="0" smtClean="0"/>
              <a:t>These are just some of the major changes in the shower contract, please read the entire shower contract to see all of the changes.  </a:t>
            </a: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G.1 Mobile Shower Facility-Mileage</a:t>
            </a:r>
            <a:endParaRPr lang="en-US" dirty="0"/>
          </a:p>
        </p:txBody>
      </p:sp>
      <p:sp>
        <p:nvSpPr>
          <p:cNvPr id="3" name="Content Placeholder 2"/>
          <p:cNvSpPr>
            <a:spLocks noGrp="1"/>
          </p:cNvSpPr>
          <p:nvPr>
            <p:ph idx="1"/>
          </p:nvPr>
        </p:nvSpPr>
        <p:spPr/>
        <p:txBody>
          <a:bodyPr/>
          <a:lstStyle/>
          <a:p>
            <a:r>
              <a:rPr lang="en-US" dirty="0" smtClean="0"/>
              <a:t>G.1 (a)  Added:  For </a:t>
            </a:r>
            <a:r>
              <a:rPr lang="en-US" b="1" dirty="0" smtClean="0"/>
              <a:t>mileage</a:t>
            </a:r>
            <a:r>
              <a:rPr lang="en-US" dirty="0" smtClean="0"/>
              <a:t> payment purposes…..</a:t>
            </a:r>
          </a:p>
          <a:p>
            <a:r>
              <a:rPr lang="en-US" dirty="0" smtClean="0"/>
              <a:t>G.1 (b) Added:  </a:t>
            </a:r>
            <a:r>
              <a:rPr lang="en-US" b="1" dirty="0" smtClean="0"/>
              <a:t>Only</a:t>
            </a:r>
            <a:r>
              <a:rPr lang="en-US" dirty="0" smtClean="0"/>
              <a:t> actual mileage…………</a:t>
            </a:r>
          </a:p>
          <a:p>
            <a:r>
              <a:rPr lang="en-US" dirty="0" smtClean="0"/>
              <a:t>G.1 (c) Added:  Actual mileage </a:t>
            </a:r>
            <a:r>
              <a:rPr lang="en-US" b="1" dirty="0" smtClean="0"/>
              <a:t>for the Potable Water Vehicle </a:t>
            </a:r>
            <a:r>
              <a:rPr lang="en-US" dirty="0" smtClean="0"/>
              <a:t>to provide…………….</a:t>
            </a: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G.3 Intermittent Use of Contractors Potable Water Vehicle</a:t>
            </a:r>
            <a:endParaRPr lang="en-US" dirty="0"/>
          </a:p>
        </p:txBody>
      </p:sp>
      <p:sp>
        <p:nvSpPr>
          <p:cNvPr id="3" name="Content Placeholder 2"/>
          <p:cNvSpPr>
            <a:spLocks noGrp="1"/>
          </p:cNvSpPr>
          <p:nvPr>
            <p:ph idx="1"/>
          </p:nvPr>
        </p:nvSpPr>
        <p:spPr/>
        <p:txBody>
          <a:bodyPr/>
          <a:lstStyle/>
          <a:p>
            <a:r>
              <a:rPr lang="en-US" dirty="0" smtClean="0"/>
              <a:t>G.3:  The language stayed the same, Intermittent use involves the use of the MSFU potable water truck in the support of camp operations away from the shower unit, such as supporting a Mobile Food Service Unit.  It does not include use such as filling up canteens or other containers at the incident.  Our interpretation is if a driver </a:t>
            </a:r>
            <a:r>
              <a:rPr lang="en-US" b="1" u="sng" dirty="0" smtClean="0"/>
              <a:t>drives</a:t>
            </a:r>
            <a:r>
              <a:rPr lang="en-US" dirty="0" smtClean="0"/>
              <a:t> to supply to fill up </a:t>
            </a:r>
            <a:r>
              <a:rPr lang="en-US" dirty="0" err="1" smtClean="0"/>
              <a:t>cubies</a:t>
            </a:r>
            <a:r>
              <a:rPr lang="en-US" dirty="0" smtClean="0"/>
              <a:t>, then we pay intermittent use. </a:t>
            </a: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J.1  NWCG Potable Water Standards</a:t>
            </a:r>
            <a:endParaRPr lang="en-US" dirty="0"/>
          </a:p>
        </p:txBody>
      </p:sp>
      <p:sp>
        <p:nvSpPr>
          <p:cNvPr id="3" name="Content Placeholder 2"/>
          <p:cNvSpPr>
            <a:spLocks noGrp="1"/>
          </p:cNvSpPr>
          <p:nvPr>
            <p:ph idx="1"/>
          </p:nvPr>
        </p:nvSpPr>
        <p:spPr/>
        <p:txBody>
          <a:bodyPr>
            <a:normAutofit lnSpcReduction="10000"/>
          </a:bodyPr>
          <a:lstStyle/>
          <a:p>
            <a:r>
              <a:rPr lang="en-US" dirty="0" smtClean="0"/>
              <a:t>Pumps:  </a:t>
            </a:r>
            <a:r>
              <a:rPr lang="en-US" b="1" dirty="0" smtClean="0"/>
              <a:t>The contractor shall have available at all times the manufactures product data sheet that demonstrates the materials in the pump housing are made of food grade materials or states the pump is suitable for domestic or potable water use.</a:t>
            </a:r>
          </a:p>
          <a:p>
            <a:endParaRPr lang="en-US" dirty="0"/>
          </a:p>
          <a:p>
            <a:r>
              <a:rPr lang="en-US" dirty="0" smtClean="0"/>
              <a:t>Tank shall arrive empty for inspection </a:t>
            </a:r>
            <a:r>
              <a:rPr lang="en-US" b="1" dirty="0" smtClean="0"/>
              <a:t>unless requested otherwise by the incident.</a:t>
            </a:r>
          </a:p>
          <a:p>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J.1A  Supplemental Potable Water Standards For Other Than Potable Water Tanks in Which NWCG Standards J.1 Apply. </a:t>
            </a:r>
            <a:endParaRPr lang="en-US" sz="3200" dirty="0"/>
          </a:p>
        </p:txBody>
      </p:sp>
      <p:sp>
        <p:nvSpPr>
          <p:cNvPr id="3" name="Content Placeholder 2"/>
          <p:cNvSpPr>
            <a:spLocks noGrp="1"/>
          </p:cNvSpPr>
          <p:nvPr>
            <p:ph idx="1"/>
          </p:nvPr>
        </p:nvSpPr>
        <p:spPr/>
        <p:txBody>
          <a:bodyPr/>
          <a:lstStyle/>
          <a:p>
            <a:r>
              <a:rPr lang="en-US" dirty="0" smtClean="0"/>
              <a:t>J.1A (a) Equipment requirements:  When the Contractor elects to use potable water storage equipment </a:t>
            </a:r>
            <a:r>
              <a:rPr lang="en-US" b="1" dirty="0" smtClean="0"/>
              <a:t>which inhibits a full ocular inspection the Contractor may be required to perform additional microbiological testing at Contractors expense.  </a:t>
            </a:r>
            <a:r>
              <a:rPr lang="en-US" dirty="0" smtClean="0"/>
              <a:t>Samples </a:t>
            </a:r>
            <a:r>
              <a:rPr lang="en-US" dirty="0"/>
              <a:t>for testing shall be obtained from the point of delivery such as, Sinks, Wash Basins, or </a:t>
            </a:r>
            <a:r>
              <a:rPr lang="en-US" dirty="0" smtClean="0"/>
              <a:t>Showerheads.</a:t>
            </a:r>
            <a:r>
              <a:rPr lang="en-US" b="1" dirty="0" smtClean="0"/>
              <a:t> </a:t>
            </a:r>
            <a:endParaRPr lang="en-US" dirty="0" smtClean="0"/>
          </a:p>
          <a:p>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J.5 Interagency Mobile Shower Facilities Performance Evaluation (1276-F)</a:t>
            </a:r>
            <a:endParaRPr lang="en-US" sz="3600" dirty="0"/>
          </a:p>
        </p:txBody>
      </p:sp>
      <p:sp>
        <p:nvSpPr>
          <p:cNvPr id="3" name="Content Placeholder 2"/>
          <p:cNvSpPr>
            <a:spLocks noGrp="1"/>
          </p:cNvSpPr>
          <p:nvPr>
            <p:ph idx="1"/>
          </p:nvPr>
        </p:nvSpPr>
        <p:spPr/>
        <p:txBody>
          <a:bodyPr/>
          <a:lstStyle/>
          <a:p>
            <a:r>
              <a:rPr lang="en-US" b="1" dirty="0" smtClean="0"/>
              <a:t>There are minor changes on both pages.</a:t>
            </a:r>
          </a:p>
          <a:p>
            <a:endParaRPr lang="en-US" b="1" dirty="0"/>
          </a:p>
          <a:p>
            <a:r>
              <a:rPr lang="en-US" b="1" dirty="0"/>
              <a:t>Ratings: Summarize Contractor performance and circle in the column on the right he number that corresponds to the performance rating for each rating category. The rating official must provide comments supporting each numerical rating assigned.  </a:t>
            </a: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Contractor Performance Evaluation Guidelines</a:t>
            </a:r>
            <a:endParaRPr lang="en-US" dirty="0"/>
          </a:p>
        </p:txBody>
      </p:sp>
      <p:sp>
        <p:nvSpPr>
          <p:cNvPr id="3" name="Content Placeholder 2"/>
          <p:cNvSpPr>
            <a:spLocks noGrp="1"/>
          </p:cNvSpPr>
          <p:nvPr>
            <p:ph idx="1"/>
          </p:nvPr>
        </p:nvSpPr>
        <p:spPr/>
        <p:txBody>
          <a:bodyPr/>
          <a:lstStyle/>
          <a:p>
            <a:r>
              <a:rPr lang="en-US" dirty="0" smtClean="0"/>
              <a:t>J.5 are the Guidelines that we will use to give the ratings.   </a:t>
            </a: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100" dirty="0" smtClean="0"/>
              <a:t>J.7 Mobile Food &amp; Shower Service Request Form</a:t>
            </a:r>
            <a:endParaRPr lang="en-US" sz="3100" dirty="0"/>
          </a:p>
        </p:txBody>
      </p:sp>
      <p:sp>
        <p:nvSpPr>
          <p:cNvPr id="3" name="Content Placeholder 2"/>
          <p:cNvSpPr>
            <a:spLocks noGrp="1"/>
          </p:cNvSpPr>
          <p:nvPr>
            <p:ph idx="1"/>
          </p:nvPr>
        </p:nvSpPr>
        <p:spPr/>
        <p:txBody>
          <a:bodyPr/>
          <a:lstStyle/>
          <a:p>
            <a:r>
              <a:rPr lang="en-US" dirty="0" smtClean="0"/>
              <a:t>This form a changed a bit.  Majority of the time, dispatchers fill out this form.  </a:t>
            </a:r>
          </a:p>
          <a:p>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J.8  Performance Inspection Form </a:t>
            </a:r>
            <a:endParaRPr lang="en-US" dirty="0"/>
          </a:p>
        </p:txBody>
      </p:sp>
      <p:sp>
        <p:nvSpPr>
          <p:cNvPr id="3" name="Content Placeholder 2"/>
          <p:cNvSpPr>
            <a:spLocks noGrp="1"/>
          </p:cNvSpPr>
          <p:nvPr>
            <p:ph idx="1"/>
          </p:nvPr>
        </p:nvSpPr>
        <p:spPr/>
        <p:txBody>
          <a:bodyPr/>
          <a:lstStyle/>
          <a:p>
            <a:r>
              <a:rPr lang="en-US" dirty="0" smtClean="0"/>
              <a:t>Use with C.4</a:t>
            </a:r>
          </a:p>
          <a:p>
            <a:endParaRPr lang="en-US" dirty="0"/>
          </a:p>
          <a:p>
            <a:r>
              <a:rPr lang="en-US" dirty="0" smtClean="0"/>
              <a:t>C.3 (a) (18)   </a:t>
            </a:r>
            <a:r>
              <a:rPr lang="en-US" b="1" dirty="0" smtClean="0"/>
              <a:t>The use of bladder bags is prohibited.</a:t>
            </a:r>
            <a:endParaRPr lang="en-US" b="1"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J.10 DEFINITIONS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Has definitions of many of the terms used in the contract.</a:t>
            </a: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5592762"/>
          </a:xfrm>
        </p:spPr>
        <p:txBody>
          <a:bodyPr/>
          <a:lstStyle/>
          <a:p>
            <a:r>
              <a:rPr lang="en-US" dirty="0" smtClean="0"/>
              <a:t>Questions?</a:t>
            </a:r>
            <a:endParaRPr lang="en-US" dirty="0"/>
          </a:p>
        </p:txBody>
      </p:sp>
      <p:sp>
        <p:nvSpPr>
          <p:cNvPr id="3" name="Footer Placeholder 2"/>
          <p:cNvSpPr>
            <a:spLocks noGrp="1"/>
          </p:cNvSpPr>
          <p:nvPr>
            <p:ph type="ftr" sz="quarter" idx="11"/>
          </p:nvPr>
        </p:nvSpPr>
        <p:spPr/>
        <p:txBody>
          <a:bodyPr/>
          <a:lstStyle/>
          <a:p>
            <a:r>
              <a:rPr lang="en-US" smtClean="0"/>
              <a:t>NATIONAL LOGISTICS WORKSHOP                                                                                 </a:t>
            </a:r>
            <a:endParaRPr lang="en-US"/>
          </a:p>
        </p:txBody>
      </p:sp>
    </p:spTree>
    <p:extLst>
      <p:ext uri="{BB962C8B-B14F-4D97-AF65-F5344CB8AC3E}">
        <p14:creationId xmlns:p14="http://schemas.microsoft.com/office/powerpoint/2010/main" val="2548078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and Unit Summary Changes</a:t>
            </a:r>
            <a:endParaRPr lang="en-US" dirty="0"/>
          </a:p>
        </p:txBody>
      </p:sp>
      <p:sp>
        <p:nvSpPr>
          <p:cNvPr id="3" name="Content Placeholder 2"/>
          <p:cNvSpPr>
            <a:spLocks noGrp="1"/>
          </p:cNvSpPr>
          <p:nvPr>
            <p:ph idx="1"/>
          </p:nvPr>
        </p:nvSpPr>
        <p:spPr/>
        <p:txBody>
          <a:bodyPr/>
          <a:lstStyle/>
          <a:p>
            <a:r>
              <a:rPr lang="en-US" dirty="0" smtClean="0"/>
              <a:t>Map of Designated Dispatch Points, we used to have 34 locations, now we have </a:t>
            </a:r>
            <a:r>
              <a:rPr lang="en-US" b="1" dirty="0" smtClean="0"/>
              <a:t>29</a:t>
            </a:r>
            <a:r>
              <a:rPr lang="en-US" dirty="0" smtClean="0"/>
              <a:t> locations for large units, large units are 12 stalls and above, and </a:t>
            </a:r>
            <a:r>
              <a:rPr lang="en-US" b="1" dirty="0" smtClean="0"/>
              <a:t>7</a:t>
            </a:r>
            <a:r>
              <a:rPr lang="en-US" dirty="0" smtClean="0"/>
              <a:t> locations for small units, small units are 4 stalls up to 11 stalls.  One small shower unit location was dropped.</a:t>
            </a: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C.1(c) Government Furnished Services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C.1.(c) (5) Fuel Tender, added some clarification to the clause.  The Government may allow the Contractor to use a Government fuel tender when available.  </a:t>
            </a:r>
            <a:r>
              <a:rPr lang="en-US" b="1" dirty="0" smtClean="0"/>
              <a:t>The Contractor shall pay directly via credit card for any costs of these supplies.  At times it may be necessary for the Contractor to deduct the cost of petroleum products from payments due on Form 1276-D Daily Shower Order/Invoice-Mobile Shower Facilities Continuation Sheet when no credit card services are available.</a:t>
            </a:r>
            <a:endParaRPr lang="en-US" b="1"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C.1 (e) Contractor Responsibilities</a:t>
            </a:r>
            <a:endParaRPr lang="en-US" dirty="0"/>
          </a:p>
        </p:txBody>
      </p:sp>
      <p:sp>
        <p:nvSpPr>
          <p:cNvPr id="3" name="Content Placeholder 2"/>
          <p:cNvSpPr>
            <a:spLocks noGrp="1"/>
          </p:cNvSpPr>
          <p:nvPr>
            <p:ph idx="1"/>
          </p:nvPr>
        </p:nvSpPr>
        <p:spPr/>
        <p:txBody>
          <a:bodyPr/>
          <a:lstStyle/>
          <a:p>
            <a:r>
              <a:rPr lang="en-US" dirty="0" smtClean="0"/>
              <a:t>C.1 (e) (2)  Added some language:   No payment will be made for travel to an incident for equipment that does not pass inspection and cannot be made compliant </a:t>
            </a:r>
            <a:r>
              <a:rPr lang="en-US" b="1" dirty="0" smtClean="0"/>
              <a:t>within 24 hours</a:t>
            </a:r>
            <a:r>
              <a:rPr lang="en-US" dirty="0" smtClean="0"/>
              <a:t>.</a:t>
            </a:r>
          </a:p>
          <a:p>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C.1 (e) Contractor Responsibilities</a:t>
            </a:r>
            <a:endParaRPr lang="en-US" dirty="0"/>
          </a:p>
        </p:txBody>
      </p:sp>
      <p:sp>
        <p:nvSpPr>
          <p:cNvPr id="3" name="Content Placeholder 2"/>
          <p:cNvSpPr>
            <a:spLocks noGrp="1"/>
          </p:cNvSpPr>
          <p:nvPr>
            <p:ph idx="1"/>
          </p:nvPr>
        </p:nvSpPr>
        <p:spPr/>
        <p:txBody>
          <a:bodyPr/>
          <a:lstStyle/>
          <a:p>
            <a:r>
              <a:rPr lang="en-US" dirty="0" smtClean="0"/>
              <a:t>C.1 (e) (13)  Added:  </a:t>
            </a:r>
            <a:r>
              <a:rPr lang="en-US" b="1" dirty="0" smtClean="0"/>
              <a:t>The Contractor shall perform one microbiological test for total coliform bacteria upon arrival at the incident.  </a:t>
            </a:r>
            <a:endParaRPr lang="en-US" dirty="0" smtClean="0"/>
          </a:p>
          <a:p>
            <a:pPr marL="0" indent="0">
              <a:buNone/>
            </a:pPr>
            <a:r>
              <a:rPr lang="en-US" b="1" dirty="0" smtClean="0"/>
              <a:t> </a:t>
            </a:r>
            <a:endParaRPr lang="en-US" dirty="0" smtClean="0"/>
          </a:p>
          <a:p>
            <a:r>
              <a:rPr lang="en-US" dirty="0" smtClean="0"/>
              <a:t>C.1 (e) (14) Added:  </a:t>
            </a:r>
            <a:r>
              <a:rPr lang="en-US" b="1" dirty="0" smtClean="0"/>
              <a:t>The Contractor shall not bring pets to the incident.</a:t>
            </a:r>
            <a:endParaRPr lang="en-US" dirty="0" smtClean="0"/>
          </a:p>
          <a:p>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C.2 </a:t>
            </a:r>
            <a:r>
              <a:rPr lang="en-US" sz="3200" u="sng" dirty="0" smtClean="0"/>
              <a:t> </a:t>
            </a:r>
            <a:r>
              <a:rPr lang="en-US" sz="3200" u="sng" dirty="0"/>
              <a:t>Ordering, Relocating, Reducing, Releasing, Reassigning and Canceling Procedures</a:t>
            </a:r>
            <a:endParaRPr lang="en-US" sz="3200" dirty="0"/>
          </a:p>
        </p:txBody>
      </p:sp>
      <p:sp>
        <p:nvSpPr>
          <p:cNvPr id="3" name="Content Placeholder 2"/>
          <p:cNvSpPr>
            <a:spLocks noGrp="1"/>
          </p:cNvSpPr>
          <p:nvPr>
            <p:ph idx="1"/>
          </p:nvPr>
        </p:nvSpPr>
        <p:spPr/>
        <p:txBody>
          <a:bodyPr/>
          <a:lstStyle/>
          <a:p>
            <a:r>
              <a:rPr lang="en-US" dirty="0" smtClean="0"/>
              <a:t>C.2 (e) (2)  Added some language. </a:t>
            </a:r>
            <a:r>
              <a:rPr lang="en-US" b="1" dirty="0" smtClean="0"/>
              <a:t>At any time, the incident may determine to release and/or order a large or small MSFU that best meets the needs of the incident.</a:t>
            </a:r>
            <a:r>
              <a:rPr lang="en-US" dirty="0" smtClean="0"/>
              <a:t>  </a:t>
            </a:r>
          </a:p>
          <a:p>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C.3 Minimum Equipment Requirements</a:t>
            </a:r>
            <a:endParaRPr lang="en-US" dirty="0"/>
          </a:p>
        </p:txBody>
      </p:sp>
      <p:sp>
        <p:nvSpPr>
          <p:cNvPr id="3" name="Content Placeholder 2"/>
          <p:cNvSpPr>
            <a:spLocks noGrp="1"/>
          </p:cNvSpPr>
          <p:nvPr>
            <p:ph idx="1"/>
          </p:nvPr>
        </p:nvSpPr>
        <p:spPr/>
        <p:txBody>
          <a:bodyPr>
            <a:normAutofit/>
          </a:bodyPr>
          <a:lstStyle/>
          <a:p>
            <a:r>
              <a:rPr lang="en-US" b="1" dirty="0" smtClean="0"/>
              <a:t>Shower Units C.3 (a)</a:t>
            </a:r>
            <a:endParaRPr lang="en-US" dirty="0" smtClean="0"/>
          </a:p>
          <a:p>
            <a:r>
              <a:rPr lang="en-US" dirty="0" smtClean="0"/>
              <a:t>C.3 (a) (9) </a:t>
            </a:r>
            <a:r>
              <a:rPr lang="en-US" dirty="0"/>
              <a:t>Added some </a:t>
            </a:r>
            <a:r>
              <a:rPr lang="en-US" dirty="0" smtClean="0"/>
              <a:t>language:  </a:t>
            </a:r>
            <a:r>
              <a:rPr lang="en-US" b="1" dirty="0" smtClean="0"/>
              <a:t>Showers and wash basins shall be equipped with water pumps that have a food grade pump housing and can be used for Domestic or Potable Water use.</a:t>
            </a:r>
          </a:p>
          <a:p>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C.3 Minimum Equipment Requirements</a:t>
            </a:r>
            <a:endParaRPr lang="en-US" dirty="0"/>
          </a:p>
        </p:txBody>
      </p:sp>
      <p:sp>
        <p:nvSpPr>
          <p:cNvPr id="3" name="Content Placeholder 2"/>
          <p:cNvSpPr>
            <a:spLocks noGrp="1"/>
          </p:cNvSpPr>
          <p:nvPr>
            <p:ph idx="1"/>
          </p:nvPr>
        </p:nvSpPr>
        <p:spPr/>
        <p:txBody>
          <a:bodyPr>
            <a:normAutofit fontScale="85000" lnSpcReduction="10000"/>
          </a:bodyPr>
          <a:lstStyle/>
          <a:p>
            <a:r>
              <a:rPr lang="en-US" sz="3300" dirty="0" smtClean="0"/>
              <a:t>C.3 (a) (18) </a:t>
            </a:r>
            <a:r>
              <a:rPr lang="en-US" sz="3300" dirty="0"/>
              <a:t>Added some </a:t>
            </a:r>
            <a:r>
              <a:rPr lang="en-US" sz="3300" dirty="0" smtClean="0"/>
              <a:t>language:  Have a minimum enclosed storage capacity of 1,500 gallons of potable water for both large and small capacity units.  </a:t>
            </a:r>
            <a:r>
              <a:rPr lang="en-US" sz="3300" b="1" dirty="0" smtClean="0"/>
              <a:t>The entire inside of the tank shall be visible for an ocular inspection.  This must be separate storage from the potable water vehicle and shall be equipped with a minimum of twelve (12) outside spigots/valves for filling canteens, </a:t>
            </a:r>
            <a:r>
              <a:rPr lang="en-US" sz="3300" b="1" dirty="0" err="1" smtClean="0"/>
              <a:t>cubitainers</a:t>
            </a:r>
            <a:r>
              <a:rPr lang="en-US" sz="3300" b="1" dirty="0" smtClean="0"/>
              <a:t> and water bottles.  The use of bladder bag is prohibited</a:t>
            </a:r>
            <a:r>
              <a:rPr lang="en-US" dirty="0" smtClean="0"/>
              <a:t>. </a:t>
            </a:r>
          </a:p>
          <a:p>
            <a:endParaRPr lang="en-US" dirty="0" smtClean="0"/>
          </a:p>
          <a:p>
            <a:pPr marL="0" indent="0">
              <a:buNone/>
            </a:pPr>
            <a:r>
              <a:rPr lang="en-US" dirty="0" smtClean="0"/>
              <a:t>  </a:t>
            </a:r>
          </a:p>
          <a:p>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theme/theme1.xml><?xml version="1.0" encoding="utf-8"?>
<a:theme xmlns:a="http://schemas.openxmlformats.org/drawingml/2006/main" name="NLW Theme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784</TotalTime>
  <Words>1252</Words>
  <Application>Microsoft Office PowerPoint</Application>
  <PresentationFormat>On-screen Show (4:3)</PresentationFormat>
  <Paragraphs>85</Paragraphs>
  <Slides>29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NLW Theme Blue</vt:lpstr>
      <vt:lpstr>National Mobile Shower Facilities Contract</vt:lpstr>
      <vt:lpstr>Major Changes in the Shower Contract for 2014 - 2018</vt:lpstr>
      <vt:lpstr>Map and Unit Summary Changes</vt:lpstr>
      <vt:lpstr>C.1(c) Government Furnished Services</vt:lpstr>
      <vt:lpstr>C.1 (e) Contractor Responsibilities</vt:lpstr>
      <vt:lpstr>C.1 (e) Contractor Responsibilities</vt:lpstr>
      <vt:lpstr>C.2  Ordering, Relocating, Reducing, Releasing, Reassigning and Canceling Procedures</vt:lpstr>
      <vt:lpstr>C.3 Minimum Equipment Requirements</vt:lpstr>
      <vt:lpstr>C.3 Minimum Equipment Requirements</vt:lpstr>
      <vt:lpstr>C.3 Minimum Equipment Requirements</vt:lpstr>
      <vt:lpstr>C.3 Minimum Equipment Requirements</vt:lpstr>
      <vt:lpstr>C.3 Minimum Equipment Requirements</vt:lpstr>
      <vt:lpstr>C.3 Minimum Equipment Requirements</vt:lpstr>
      <vt:lpstr>C.3 Minimum Equipment Requirements</vt:lpstr>
      <vt:lpstr>C.3 Minimum Equipment Requirements</vt:lpstr>
      <vt:lpstr>C.4 Performance Requirement Summary:</vt:lpstr>
      <vt:lpstr>D.1 Equipment Marking </vt:lpstr>
      <vt:lpstr>E.4 Inspections During Use </vt:lpstr>
      <vt:lpstr>F.2 Period of Performance </vt:lpstr>
      <vt:lpstr>G.1 Mobile Shower Facility-Mileage</vt:lpstr>
      <vt:lpstr>G.3 Intermittent Use of Contractors Potable Water Vehicle</vt:lpstr>
      <vt:lpstr>J.1  NWCG Potable Water Standards</vt:lpstr>
      <vt:lpstr>J.1A  Supplemental Potable Water Standards For Other Than Potable Water Tanks in Which NWCG Standards J.1 Apply. </vt:lpstr>
      <vt:lpstr>J.5 Interagency Mobile Shower Facilities Performance Evaluation (1276-F)</vt:lpstr>
      <vt:lpstr>Contractor Performance Evaluation Guidelines</vt:lpstr>
      <vt:lpstr> J.7 Mobile Food &amp; Shower Service Request Form</vt:lpstr>
      <vt:lpstr>J.8  Performance Inspection Form </vt:lpstr>
      <vt:lpstr>J.10 DEFINITIONS </vt:lpstr>
      <vt:lpstr>Questions?</vt:lpstr>
    </vt:vector>
  </TitlesOfParts>
  <Company>Forest Service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Mobile Shower Facilities Contract</dc:title>
  <dc:creator>bmenke</dc:creator>
  <cp:lastModifiedBy>Fields, Mary -FS</cp:lastModifiedBy>
  <cp:revision>69</cp:revision>
  <cp:lastPrinted>2014-01-13T22:39:59Z</cp:lastPrinted>
  <dcterms:created xsi:type="dcterms:W3CDTF">2012-01-05T18:58:25Z</dcterms:created>
  <dcterms:modified xsi:type="dcterms:W3CDTF">2017-03-09T16:25:02Z</dcterms:modified>
</cp:coreProperties>
</file>